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handoutMasterIdLst>
    <p:handoutMasterId r:id="rId18"/>
  </p:handoutMasterIdLst>
  <p:sldIdLst>
    <p:sldId id="256" r:id="rId2"/>
    <p:sldId id="258" r:id="rId3"/>
    <p:sldId id="287" r:id="rId4"/>
    <p:sldId id="288" r:id="rId5"/>
    <p:sldId id="289" r:id="rId6"/>
    <p:sldId id="290" r:id="rId7"/>
    <p:sldId id="291" r:id="rId8"/>
    <p:sldId id="292" r:id="rId9"/>
    <p:sldId id="293" r:id="rId10"/>
    <p:sldId id="294" r:id="rId11"/>
    <p:sldId id="300" r:id="rId12"/>
    <p:sldId id="296" r:id="rId13"/>
    <p:sldId id="297" r:id="rId14"/>
    <p:sldId id="298" r:id="rId15"/>
    <p:sldId id="299" r:id="rId16"/>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haron Locke" initials="SL" lastIdx="4" clrIdx="0"/>
  <p:cmAuthor id="1" name="Labelle, Marie-Louise" initials="LM" lastIdx="0" clrIdx="1"/>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A00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autoAdjust="0"/>
    <p:restoredTop sz="94660" autoAdjust="0"/>
  </p:normalViewPr>
  <p:slideViewPr>
    <p:cSldViewPr>
      <p:cViewPr varScale="1">
        <p:scale>
          <a:sx n="112" d="100"/>
          <a:sy n="112" d="100"/>
        </p:scale>
        <p:origin x="2536" y="200"/>
      </p:cViewPr>
      <p:guideLst>
        <p:guide orient="horz" pos="2160"/>
        <p:guide pos="2880"/>
      </p:guideLst>
    </p:cSldViewPr>
  </p:slideViewPr>
  <p:outlineViewPr>
    <p:cViewPr>
      <p:scale>
        <a:sx n="33" d="100"/>
        <a:sy n="33" d="100"/>
      </p:scale>
      <p:origin x="0" y="33293"/>
    </p:cViewPr>
  </p:outlineViewPr>
  <p:notesTextViewPr>
    <p:cViewPr>
      <p:scale>
        <a:sx n="1" d="1"/>
        <a:sy n="1" d="1"/>
      </p:scale>
      <p:origin x="0" y="0"/>
    </p:cViewPr>
  </p:notesTextViewPr>
  <p:sorterViewPr>
    <p:cViewPr>
      <p:scale>
        <a:sx n="100" d="100"/>
        <a:sy n="100" d="100"/>
      </p:scale>
      <p:origin x="0" y="388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2830" tIns="46415" rIns="92830" bIns="46415" rtlCol="0"/>
          <a:lstStyle>
            <a:lvl1pPr algn="l">
              <a:defRPr sz="1200"/>
            </a:lvl1pPr>
          </a:lstStyle>
          <a:p>
            <a:endParaRPr lang="en-CA" dirty="0"/>
          </a:p>
        </p:txBody>
      </p:sp>
      <p:sp>
        <p:nvSpPr>
          <p:cNvPr id="3" name="Date Placeholder 2"/>
          <p:cNvSpPr>
            <a:spLocks noGrp="1"/>
          </p:cNvSpPr>
          <p:nvPr>
            <p:ph type="dt" sz="quarter" idx="1"/>
          </p:nvPr>
        </p:nvSpPr>
        <p:spPr>
          <a:xfrm>
            <a:off x="3884613" y="0"/>
            <a:ext cx="2971800" cy="464820"/>
          </a:xfrm>
          <a:prstGeom prst="rect">
            <a:avLst/>
          </a:prstGeom>
        </p:spPr>
        <p:txBody>
          <a:bodyPr vert="horz" lIns="92830" tIns="46415" rIns="92830" bIns="46415" rtlCol="0"/>
          <a:lstStyle>
            <a:lvl1pPr algn="r">
              <a:defRPr sz="1200"/>
            </a:lvl1pPr>
          </a:lstStyle>
          <a:p>
            <a:fld id="{953C28B4-5893-42A6-AB2D-387D11540232}" type="datetimeFigureOut">
              <a:rPr lang="en-CA" smtClean="0"/>
              <a:t>2021-05-04</a:t>
            </a:fld>
            <a:endParaRPr lang="en-CA" dirty="0"/>
          </a:p>
        </p:txBody>
      </p:sp>
      <p:sp>
        <p:nvSpPr>
          <p:cNvPr id="4" name="Footer Placeholder 3"/>
          <p:cNvSpPr>
            <a:spLocks noGrp="1"/>
          </p:cNvSpPr>
          <p:nvPr>
            <p:ph type="ftr" sz="quarter" idx="2"/>
          </p:nvPr>
        </p:nvSpPr>
        <p:spPr>
          <a:xfrm>
            <a:off x="0" y="8829966"/>
            <a:ext cx="2971800" cy="464820"/>
          </a:xfrm>
          <a:prstGeom prst="rect">
            <a:avLst/>
          </a:prstGeom>
        </p:spPr>
        <p:txBody>
          <a:bodyPr vert="horz" lIns="92830" tIns="46415" rIns="92830" bIns="46415" rtlCol="0" anchor="b"/>
          <a:lstStyle>
            <a:lvl1pPr algn="l">
              <a:defRPr sz="1200"/>
            </a:lvl1pPr>
          </a:lstStyle>
          <a:p>
            <a:endParaRPr lang="en-CA" dirty="0"/>
          </a:p>
        </p:txBody>
      </p:sp>
      <p:sp>
        <p:nvSpPr>
          <p:cNvPr id="5" name="Slide Number Placeholder 4"/>
          <p:cNvSpPr>
            <a:spLocks noGrp="1"/>
          </p:cNvSpPr>
          <p:nvPr>
            <p:ph type="sldNum" sz="quarter" idx="3"/>
          </p:nvPr>
        </p:nvSpPr>
        <p:spPr>
          <a:xfrm>
            <a:off x="3884613" y="8829966"/>
            <a:ext cx="2971800" cy="464820"/>
          </a:xfrm>
          <a:prstGeom prst="rect">
            <a:avLst/>
          </a:prstGeom>
        </p:spPr>
        <p:txBody>
          <a:bodyPr vert="horz" lIns="92830" tIns="46415" rIns="92830" bIns="46415" rtlCol="0" anchor="b"/>
          <a:lstStyle>
            <a:lvl1pPr algn="r">
              <a:defRPr sz="1200"/>
            </a:lvl1pPr>
          </a:lstStyle>
          <a:p>
            <a:fld id="{51713F5C-DB76-4FFC-B379-F9291DE47C56}" type="slidenum">
              <a:rPr lang="en-CA" smtClean="0"/>
              <a:t>‹#›</a:t>
            </a:fld>
            <a:endParaRPr lang="en-CA" dirty="0"/>
          </a:p>
        </p:txBody>
      </p:sp>
    </p:spTree>
    <p:extLst>
      <p:ext uri="{BB962C8B-B14F-4D97-AF65-F5344CB8AC3E}">
        <p14:creationId xmlns:p14="http://schemas.microsoft.com/office/powerpoint/2010/main" val="73627636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2830" tIns="46415" rIns="92830" bIns="46415" rtlCol="0"/>
          <a:lstStyle>
            <a:lvl1pPr algn="l">
              <a:defRPr sz="1200"/>
            </a:lvl1pPr>
          </a:lstStyle>
          <a:p>
            <a:endParaRPr lang="en-CA" dirty="0"/>
          </a:p>
        </p:txBody>
      </p:sp>
      <p:sp>
        <p:nvSpPr>
          <p:cNvPr id="3" name="Date Placeholder 2"/>
          <p:cNvSpPr>
            <a:spLocks noGrp="1"/>
          </p:cNvSpPr>
          <p:nvPr>
            <p:ph type="dt" idx="1"/>
          </p:nvPr>
        </p:nvSpPr>
        <p:spPr>
          <a:xfrm>
            <a:off x="3884613" y="0"/>
            <a:ext cx="2971800" cy="464820"/>
          </a:xfrm>
          <a:prstGeom prst="rect">
            <a:avLst/>
          </a:prstGeom>
        </p:spPr>
        <p:txBody>
          <a:bodyPr vert="horz" lIns="92830" tIns="46415" rIns="92830" bIns="46415" rtlCol="0"/>
          <a:lstStyle>
            <a:lvl1pPr algn="r">
              <a:defRPr sz="1200"/>
            </a:lvl1pPr>
          </a:lstStyle>
          <a:p>
            <a:fld id="{0D18C53A-26CF-4C84-B6BE-24D9AF7A5B49}" type="datetimeFigureOut">
              <a:rPr lang="en-CA" smtClean="0"/>
              <a:t>2021-05-04</a:t>
            </a:fld>
            <a:endParaRPr lang="en-CA"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2830" tIns="46415" rIns="92830" bIns="46415" rtlCol="0" anchor="ctr"/>
          <a:lstStyle/>
          <a:p>
            <a:endParaRPr lang="en-CA" dirty="0"/>
          </a:p>
        </p:txBody>
      </p:sp>
      <p:sp>
        <p:nvSpPr>
          <p:cNvPr id="5" name="Notes Placeholder 4"/>
          <p:cNvSpPr>
            <a:spLocks noGrp="1"/>
          </p:cNvSpPr>
          <p:nvPr>
            <p:ph type="body" sz="quarter" idx="3"/>
          </p:nvPr>
        </p:nvSpPr>
        <p:spPr>
          <a:xfrm>
            <a:off x="685800" y="4415791"/>
            <a:ext cx="5486400" cy="4183380"/>
          </a:xfrm>
          <a:prstGeom prst="rect">
            <a:avLst/>
          </a:prstGeom>
        </p:spPr>
        <p:txBody>
          <a:bodyPr vert="horz" lIns="92830" tIns="46415" rIns="92830" bIns="464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9966"/>
            <a:ext cx="2971800" cy="464820"/>
          </a:xfrm>
          <a:prstGeom prst="rect">
            <a:avLst/>
          </a:prstGeom>
        </p:spPr>
        <p:txBody>
          <a:bodyPr vert="horz" lIns="92830" tIns="46415" rIns="92830" bIns="46415" rtlCol="0" anchor="b"/>
          <a:lstStyle>
            <a:lvl1pPr algn="l">
              <a:defRPr sz="1200"/>
            </a:lvl1pPr>
          </a:lstStyle>
          <a:p>
            <a:endParaRPr lang="en-CA" dirty="0"/>
          </a:p>
        </p:txBody>
      </p:sp>
      <p:sp>
        <p:nvSpPr>
          <p:cNvPr id="7" name="Slide Number Placeholder 6"/>
          <p:cNvSpPr>
            <a:spLocks noGrp="1"/>
          </p:cNvSpPr>
          <p:nvPr>
            <p:ph type="sldNum" sz="quarter" idx="5"/>
          </p:nvPr>
        </p:nvSpPr>
        <p:spPr>
          <a:xfrm>
            <a:off x="3884613" y="8829966"/>
            <a:ext cx="2971800" cy="464820"/>
          </a:xfrm>
          <a:prstGeom prst="rect">
            <a:avLst/>
          </a:prstGeom>
        </p:spPr>
        <p:txBody>
          <a:bodyPr vert="horz" lIns="92830" tIns="46415" rIns="92830" bIns="46415" rtlCol="0" anchor="b"/>
          <a:lstStyle>
            <a:lvl1pPr algn="r">
              <a:defRPr sz="1200"/>
            </a:lvl1pPr>
          </a:lstStyle>
          <a:p>
            <a:fld id="{53665848-1BA9-4A30-ACCC-EB20A8D23D53}" type="slidenum">
              <a:rPr lang="en-CA" smtClean="0"/>
              <a:t>‹#›</a:t>
            </a:fld>
            <a:endParaRPr lang="en-CA" dirty="0"/>
          </a:p>
        </p:txBody>
      </p:sp>
    </p:spTree>
    <p:extLst>
      <p:ext uri="{BB962C8B-B14F-4D97-AF65-F5344CB8AC3E}">
        <p14:creationId xmlns:p14="http://schemas.microsoft.com/office/powerpoint/2010/main" val="662843622"/>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Tree>
    <p:extLst>
      <p:ext uri="{BB962C8B-B14F-4D97-AF65-F5344CB8AC3E}">
        <p14:creationId xmlns:p14="http://schemas.microsoft.com/office/powerpoint/2010/main" val="27147449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3690EF60-7F7D-405B-99A7-2C5AFAA6E529}" type="slidenum">
              <a:rPr lang="en-CA" smtClean="0"/>
              <a:t>‹#›</a:t>
            </a:fld>
            <a:endParaRPr lang="en-CA" dirty="0"/>
          </a:p>
        </p:txBody>
      </p:sp>
    </p:spTree>
    <p:extLst>
      <p:ext uri="{BB962C8B-B14F-4D97-AF65-F5344CB8AC3E}">
        <p14:creationId xmlns:p14="http://schemas.microsoft.com/office/powerpoint/2010/main" val="2209895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3690EF60-7F7D-405B-99A7-2C5AFAA6E529}" type="slidenum">
              <a:rPr lang="en-CA" smtClean="0"/>
              <a:t>‹#›</a:t>
            </a:fld>
            <a:endParaRPr lang="en-CA" dirty="0"/>
          </a:p>
        </p:txBody>
      </p:sp>
    </p:spTree>
    <p:extLst>
      <p:ext uri="{BB962C8B-B14F-4D97-AF65-F5344CB8AC3E}">
        <p14:creationId xmlns:p14="http://schemas.microsoft.com/office/powerpoint/2010/main" val="1881597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3690EF60-7F7D-405B-99A7-2C5AFAA6E529}" type="slidenum">
              <a:rPr lang="en-CA" smtClean="0"/>
              <a:t>‹#›</a:t>
            </a:fld>
            <a:endParaRPr lang="en-CA" dirty="0"/>
          </a:p>
        </p:txBody>
      </p:sp>
    </p:spTree>
    <p:extLst>
      <p:ext uri="{BB962C8B-B14F-4D97-AF65-F5344CB8AC3E}">
        <p14:creationId xmlns:p14="http://schemas.microsoft.com/office/powerpoint/2010/main" val="2237027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dirty="0"/>
              <a:t>Click to edit Master title style</a:t>
            </a:r>
            <a:endParaRPr lang="en-CA"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6" name="Slide Number Placeholder 5"/>
          <p:cNvSpPr>
            <a:spLocks noGrp="1"/>
          </p:cNvSpPr>
          <p:nvPr>
            <p:ph type="sldNum" sz="quarter" idx="12"/>
          </p:nvPr>
        </p:nvSpPr>
        <p:spPr/>
        <p:txBody>
          <a:bodyPr/>
          <a:lstStyle/>
          <a:p>
            <a:fld id="{3690EF60-7F7D-405B-99A7-2C5AFAA6E529}" type="slidenum">
              <a:rPr lang="en-CA" smtClean="0"/>
              <a:t>‹#›</a:t>
            </a:fld>
            <a:endParaRPr lang="en-CA"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28184" y="6093296"/>
            <a:ext cx="2857500" cy="647700"/>
          </a:xfrm>
          <a:prstGeom prst="rect">
            <a:avLst/>
          </a:prstGeom>
        </p:spPr>
      </p:pic>
      <p:sp>
        <p:nvSpPr>
          <p:cNvPr id="8" name="TextBox 7"/>
          <p:cNvSpPr txBox="1"/>
          <p:nvPr userDrawn="1"/>
        </p:nvSpPr>
        <p:spPr>
          <a:xfrm>
            <a:off x="482874" y="6300737"/>
            <a:ext cx="2736304" cy="461665"/>
          </a:xfrm>
          <a:prstGeom prst="rect">
            <a:avLst/>
          </a:prstGeom>
          <a:noFill/>
        </p:spPr>
        <p:txBody>
          <a:bodyPr wrap="square" rtlCol="0">
            <a:spAutoFit/>
          </a:bodyPr>
          <a:lstStyle/>
          <a:p>
            <a:r>
              <a:rPr lang="en-CA" sz="2400" b="1" dirty="0">
                <a:solidFill>
                  <a:schemeClr val="tx1"/>
                </a:solidFill>
              </a:rPr>
              <a:t>elections.ca</a:t>
            </a:r>
          </a:p>
        </p:txBody>
      </p:sp>
    </p:spTree>
    <p:extLst>
      <p:ext uri="{BB962C8B-B14F-4D97-AF65-F5344CB8AC3E}">
        <p14:creationId xmlns:p14="http://schemas.microsoft.com/office/powerpoint/2010/main" val="53755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3690EF60-7F7D-405B-99A7-2C5AFAA6E529}" type="slidenum">
              <a:rPr lang="en-CA" smtClean="0"/>
              <a:t>‹#›</a:t>
            </a:fld>
            <a:endParaRPr lang="en-CA" dirty="0"/>
          </a:p>
        </p:txBody>
      </p:sp>
    </p:spTree>
    <p:extLst>
      <p:ext uri="{BB962C8B-B14F-4D97-AF65-F5344CB8AC3E}">
        <p14:creationId xmlns:p14="http://schemas.microsoft.com/office/powerpoint/2010/main" val="2354987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3690EF60-7F7D-405B-99A7-2C5AFAA6E529}" type="slidenum">
              <a:rPr lang="en-CA" smtClean="0"/>
              <a:t>‹#›</a:t>
            </a:fld>
            <a:endParaRPr lang="en-CA"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28184" y="6093296"/>
            <a:ext cx="2857500" cy="647700"/>
          </a:xfrm>
          <a:prstGeom prst="rect">
            <a:avLst/>
          </a:prstGeom>
        </p:spPr>
      </p:pic>
      <p:sp>
        <p:nvSpPr>
          <p:cNvPr id="9" name="TextBox 8"/>
          <p:cNvSpPr txBox="1"/>
          <p:nvPr userDrawn="1"/>
        </p:nvSpPr>
        <p:spPr>
          <a:xfrm>
            <a:off x="482874" y="6300737"/>
            <a:ext cx="2736304" cy="461665"/>
          </a:xfrm>
          <a:prstGeom prst="rect">
            <a:avLst/>
          </a:prstGeom>
          <a:noFill/>
        </p:spPr>
        <p:txBody>
          <a:bodyPr wrap="square" rtlCol="0">
            <a:spAutoFit/>
          </a:bodyPr>
          <a:lstStyle/>
          <a:p>
            <a:r>
              <a:rPr lang="en-CA" sz="2400" b="1" dirty="0">
                <a:solidFill>
                  <a:schemeClr val="tx1"/>
                </a:solidFill>
              </a:rPr>
              <a:t>elections.ca</a:t>
            </a:r>
          </a:p>
        </p:txBody>
      </p:sp>
    </p:spTree>
    <p:extLst>
      <p:ext uri="{BB962C8B-B14F-4D97-AF65-F5344CB8AC3E}">
        <p14:creationId xmlns:p14="http://schemas.microsoft.com/office/powerpoint/2010/main" val="3043145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3690EF60-7F7D-405B-99A7-2C5AFAA6E529}" type="slidenum">
              <a:rPr lang="en-CA" smtClean="0"/>
              <a:t>‹#›</a:t>
            </a:fld>
            <a:endParaRPr lang="en-CA" dirty="0"/>
          </a:p>
        </p:txBody>
      </p:sp>
    </p:spTree>
    <p:extLst>
      <p:ext uri="{BB962C8B-B14F-4D97-AF65-F5344CB8AC3E}">
        <p14:creationId xmlns:p14="http://schemas.microsoft.com/office/powerpoint/2010/main" val="3686923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3690EF60-7F7D-405B-99A7-2C5AFAA6E529}" type="slidenum">
              <a:rPr lang="en-CA" smtClean="0"/>
              <a:t>‹#›</a:t>
            </a:fld>
            <a:endParaRPr lang="en-CA" dirty="0"/>
          </a:p>
        </p:txBody>
      </p:sp>
    </p:spTree>
    <p:extLst>
      <p:ext uri="{BB962C8B-B14F-4D97-AF65-F5344CB8AC3E}">
        <p14:creationId xmlns:p14="http://schemas.microsoft.com/office/powerpoint/2010/main" val="2135497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3690EF60-7F7D-405B-99A7-2C5AFAA6E529}" type="slidenum">
              <a:rPr lang="en-CA" smtClean="0"/>
              <a:t>‹#›</a:t>
            </a:fld>
            <a:endParaRPr lang="en-CA" dirty="0"/>
          </a:p>
        </p:txBody>
      </p:sp>
    </p:spTree>
    <p:extLst>
      <p:ext uri="{BB962C8B-B14F-4D97-AF65-F5344CB8AC3E}">
        <p14:creationId xmlns:p14="http://schemas.microsoft.com/office/powerpoint/2010/main" val="217290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3690EF60-7F7D-405B-99A7-2C5AFAA6E529}" type="slidenum">
              <a:rPr lang="en-CA" smtClean="0"/>
              <a:t>‹#›</a:t>
            </a:fld>
            <a:endParaRPr lang="en-CA" dirty="0"/>
          </a:p>
        </p:txBody>
      </p:sp>
    </p:spTree>
    <p:extLst>
      <p:ext uri="{BB962C8B-B14F-4D97-AF65-F5344CB8AC3E}">
        <p14:creationId xmlns:p14="http://schemas.microsoft.com/office/powerpoint/2010/main" val="2589059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3690EF60-7F7D-405B-99A7-2C5AFAA6E529}" type="slidenum">
              <a:rPr lang="en-CA" smtClean="0"/>
              <a:t>‹#›</a:t>
            </a:fld>
            <a:endParaRPr lang="en-CA" dirty="0"/>
          </a:p>
        </p:txBody>
      </p:sp>
    </p:spTree>
    <p:extLst>
      <p:ext uri="{BB962C8B-B14F-4D97-AF65-F5344CB8AC3E}">
        <p14:creationId xmlns:p14="http://schemas.microsoft.com/office/powerpoint/2010/main" val="1374594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endParaRPr lang="en-CA"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C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90EF60-7F7D-405B-99A7-2C5AFAA6E529}" type="slidenum">
              <a:rPr lang="en-CA" smtClean="0"/>
              <a:t>‹#›</a:t>
            </a:fld>
            <a:endParaRPr lang="en-CA" dirty="0"/>
          </a:p>
        </p:txBody>
      </p:sp>
    </p:spTree>
    <p:extLst>
      <p:ext uri="{BB962C8B-B14F-4D97-AF65-F5344CB8AC3E}">
        <p14:creationId xmlns:p14="http://schemas.microsoft.com/office/powerpoint/2010/main" val="5522957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b="1" kern="1200">
          <a:solidFill>
            <a:srgbClr val="6A0032"/>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rgbClr val="6A003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rgbClr val="6A003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rgbClr val="6A003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rgbClr val="6A003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rgbClr val="6A003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www.facebook.com/ElectionsCanE?fref=ts" TargetMode="External"/><Relationship Id="rId3" Type="http://schemas.openxmlformats.org/officeDocument/2006/relationships/image" Target="../media/image16.jpeg"/><Relationship Id="rId7" Type="http://schemas.openxmlformats.org/officeDocument/2006/relationships/image" Target="../media/image18.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hyperlink" Target="https://www.youtube.com/channel/UCWGuYPi8Y3th5vprfQQRE8w" TargetMode="External"/><Relationship Id="rId5" Type="http://schemas.openxmlformats.org/officeDocument/2006/relationships/image" Target="../media/image17.png"/><Relationship Id="rId4" Type="http://schemas.openxmlformats.org/officeDocument/2006/relationships/hyperlink" Target="https://twitter.com/OCEO_CA" TargetMode="External"/><Relationship Id="rId9" Type="http://schemas.openxmlformats.org/officeDocument/2006/relationships/image" Target="../media/image19.pn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studentvote.ca/" TargetMode="Externa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2.jpg"/><Relationship Id="rId3" Type="http://schemas.openxmlformats.org/officeDocument/2006/relationships/image" Target="../media/image7.jpg"/><Relationship Id="rId7" Type="http://schemas.openxmlformats.org/officeDocument/2006/relationships/image" Target="../media/image11.jp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10.jpg"/><Relationship Id="rId5" Type="http://schemas.openxmlformats.org/officeDocument/2006/relationships/image" Target="../media/image9.jpg"/><Relationship Id="rId4" Type="http://schemas.openxmlformats.org/officeDocument/2006/relationships/image" Target="../media/image8.jpg"/></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974934" y="1128839"/>
            <a:ext cx="2953549" cy="461665"/>
          </a:xfrm>
          <a:prstGeom prst="rect">
            <a:avLst/>
          </a:prstGeom>
          <a:noFill/>
        </p:spPr>
        <p:txBody>
          <a:bodyPr wrap="square" rtlCol="0">
            <a:spAutoFit/>
          </a:bodyPr>
          <a:lstStyle/>
          <a:p>
            <a:pPr algn="r"/>
            <a:r>
              <a:rPr lang="en-US" sz="2400" dirty="0">
                <a:solidFill>
                  <a:srgbClr val="6A0032"/>
                </a:solidFill>
                <a:latin typeface="+mj-lt"/>
              </a:rPr>
              <a:t>October 19, 2015</a:t>
            </a:r>
            <a:endParaRPr lang="en-CA" sz="2400" dirty="0">
              <a:solidFill>
                <a:srgbClr val="6A0032"/>
              </a:solidFill>
              <a:latin typeface="+mj-lt"/>
            </a:endParaRPr>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0888" y="1133454"/>
            <a:ext cx="5341815" cy="4948553"/>
          </a:xfrm>
          <a:prstGeom prst="rect">
            <a:avLst/>
          </a:prstGeom>
        </p:spPr>
      </p:pic>
      <p:pic>
        <p:nvPicPr>
          <p:cNvPr id="13" name="Picture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74935" y="4581128"/>
            <a:ext cx="2857500" cy="647700"/>
          </a:xfrm>
          <a:prstGeom prst="rect">
            <a:avLst/>
          </a:prstGeom>
        </p:spPr>
      </p:pic>
      <p:sp>
        <p:nvSpPr>
          <p:cNvPr id="5" name="TextBox 4"/>
          <p:cNvSpPr txBox="1"/>
          <p:nvPr/>
        </p:nvSpPr>
        <p:spPr>
          <a:xfrm>
            <a:off x="2267744" y="548679"/>
            <a:ext cx="6660740" cy="584775"/>
          </a:xfrm>
          <a:prstGeom prst="rect">
            <a:avLst/>
          </a:prstGeom>
          <a:noFill/>
        </p:spPr>
        <p:txBody>
          <a:bodyPr wrap="square" rtlCol="0">
            <a:spAutoFit/>
          </a:bodyPr>
          <a:lstStyle/>
          <a:p>
            <a:pPr algn="r"/>
            <a:r>
              <a:rPr lang="en-US" sz="3200" b="1" dirty="0">
                <a:solidFill>
                  <a:srgbClr val="6A0032"/>
                </a:solidFill>
                <a:latin typeface="+mj-lt"/>
              </a:rPr>
              <a:t>FEDERAL ELECTION</a:t>
            </a:r>
            <a:endParaRPr lang="en-CA" sz="3200" b="1" dirty="0">
              <a:solidFill>
                <a:srgbClr val="6A0032"/>
              </a:solidFill>
              <a:latin typeface="+mj-lt"/>
            </a:endParaRPr>
          </a:p>
        </p:txBody>
      </p:sp>
      <p:pic>
        <p:nvPicPr>
          <p:cNvPr id="14" name="Picture 1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574962" y="5228828"/>
            <a:ext cx="2038350" cy="809625"/>
          </a:xfrm>
          <a:prstGeom prst="rect">
            <a:avLst/>
          </a:prstGeom>
        </p:spPr>
      </p:pic>
    </p:spTree>
    <p:extLst>
      <p:ext uri="{BB962C8B-B14F-4D97-AF65-F5344CB8AC3E}">
        <p14:creationId xmlns:p14="http://schemas.microsoft.com/office/powerpoint/2010/main" val="27761530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noProof="0" dirty="0"/>
              <a:t>Accessibility </a:t>
            </a:r>
            <a:endParaRPr lang="en-CA" b="1" noProof="0" dirty="0"/>
          </a:p>
        </p:txBody>
      </p:sp>
      <p:sp>
        <p:nvSpPr>
          <p:cNvPr id="3" name="Content Placeholder 2"/>
          <p:cNvSpPr>
            <a:spLocks noGrp="1"/>
          </p:cNvSpPr>
          <p:nvPr>
            <p:ph idx="1"/>
          </p:nvPr>
        </p:nvSpPr>
        <p:spPr/>
        <p:txBody>
          <a:bodyPr>
            <a:normAutofit fontScale="92500"/>
          </a:bodyPr>
          <a:lstStyle/>
          <a:p>
            <a:pPr lvl="0">
              <a:buSzPct val="155000"/>
              <a:buBlip>
                <a:blip r:embed="rId2"/>
              </a:buBlip>
            </a:pPr>
            <a:r>
              <a:rPr lang="en-CA" sz="3000" b="1" noProof="0" dirty="0">
                <a:cs typeface="Arial" panose="020B0604020202020204" pitchFamily="34" charset="0"/>
              </a:rPr>
              <a:t>What is available to make voting more accessible?</a:t>
            </a:r>
          </a:p>
          <a:p>
            <a:pPr marL="0" lvl="0" indent="0">
              <a:buSzPct val="155000"/>
              <a:buNone/>
            </a:pPr>
            <a:endParaRPr lang="en-CA" sz="900" b="1" noProof="0" dirty="0">
              <a:cs typeface="Arial" panose="020B0604020202020204" pitchFamily="34" charset="0"/>
            </a:endParaRPr>
          </a:p>
          <a:p>
            <a:pPr marL="361950" lvl="1">
              <a:spcAft>
                <a:spcPts val="600"/>
              </a:spcAft>
              <a:buClr>
                <a:srgbClr val="5A0026"/>
              </a:buClr>
              <a:buSzPct val="120000"/>
              <a:buFont typeface="Arial" panose="020B0604020202020204" pitchFamily="34" charset="0"/>
              <a:buChar char="•"/>
            </a:pPr>
            <a:r>
              <a:rPr lang="en-CA" sz="2400" dirty="0">
                <a:cs typeface="Arial" panose="020B0604020202020204" pitchFamily="34" charset="0"/>
              </a:rPr>
              <a:t>Polling place accessibility</a:t>
            </a:r>
          </a:p>
          <a:p>
            <a:pPr lvl="1">
              <a:spcAft>
                <a:spcPts val="600"/>
              </a:spcAft>
              <a:buClr>
                <a:srgbClr val="5A0026"/>
              </a:buClr>
              <a:buSzPct val="120000"/>
              <a:buFont typeface="Calibri" panose="020F0502020204030204" pitchFamily="34" charset="0"/>
              <a:buChar char="–"/>
            </a:pPr>
            <a:r>
              <a:rPr lang="en-CA" sz="2400" dirty="0">
                <a:cs typeface="Arial" panose="020B0604020202020204" pitchFamily="34" charset="0"/>
              </a:rPr>
              <a:t>Information on the accessibility of your polling places can be found on your voter information card or at elections.ca. </a:t>
            </a:r>
          </a:p>
          <a:p>
            <a:pPr lvl="1">
              <a:spcAft>
                <a:spcPts val="600"/>
              </a:spcAft>
              <a:buClr>
                <a:srgbClr val="5A0026"/>
              </a:buClr>
              <a:buSzPct val="120000"/>
              <a:buFont typeface="Calibri" panose="020F0502020204030204" pitchFamily="34" charset="0"/>
              <a:buChar char="–"/>
            </a:pPr>
            <a:r>
              <a:rPr lang="en-CA" sz="2400" noProof="0" dirty="0">
                <a:cs typeface="Arial" panose="020B0604020202020204" pitchFamily="34" charset="0"/>
              </a:rPr>
              <a:t>Either your polling place will have an automatic door opener, </a:t>
            </a:r>
            <a:br>
              <a:rPr lang="en-CA" sz="2400" noProof="0" dirty="0">
                <a:cs typeface="Arial" panose="020B0604020202020204" pitchFamily="34" charset="0"/>
              </a:rPr>
            </a:br>
            <a:r>
              <a:rPr lang="en-CA" sz="2400" noProof="0" dirty="0">
                <a:cs typeface="Arial" panose="020B0604020202020204" pitchFamily="34" charset="0"/>
              </a:rPr>
              <a:t>or an election worker will be at the door to provide assistance. </a:t>
            </a:r>
          </a:p>
          <a:p>
            <a:pPr lvl="1">
              <a:spcAft>
                <a:spcPts val="600"/>
              </a:spcAft>
              <a:buClr>
                <a:srgbClr val="5A0026"/>
              </a:buClr>
              <a:buSzPct val="120000"/>
              <a:buFont typeface="Calibri" panose="020F0502020204030204" pitchFamily="34" charset="0"/>
              <a:buChar char="–"/>
            </a:pPr>
            <a:r>
              <a:rPr lang="en-CA" sz="2400" noProof="0" dirty="0">
                <a:cs typeface="Arial" panose="020B0604020202020204" pitchFamily="34" charset="0"/>
              </a:rPr>
              <a:t>If you need assistance at any time in the voting process, please ask an election worker and tell them how they can help.</a:t>
            </a:r>
          </a:p>
          <a:p>
            <a:pPr lvl="1">
              <a:spcAft>
                <a:spcPts val="600"/>
              </a:spcAft>
              <a:buClr>
                <a:srgbClr val="5A0026"/>
              </a:buClr>
              <a:buSzPct val="120000"/>
              <a:buFont typeface="Calibri" panose="020F0502020204030204" pitchFamily="34" charset="0"/>
              <a:buChar char="–"/>
            </a:pPr>
            <a:r>
              <a:rPr lang="en-CA" sz="2400" noProof="0" dirty="0">
                <a:cs typeface="Arial" panose="020B0604020202020204" pitchFamily="34" charset="0"/>
              </a:rPr>
              <a:t>You can also bring a support person, friend or family member to assist you.</a:t>
            </a:r>
          </a:p>
          <a:p>
            <a:pPr marL="0" indent="0">
              <a:buNone/>
            </a:pPr>
            <a:endParaRPr lang="en-CA" noProof="0" dirty="0"/>
          </a:p>
        </p:txBody>
      </p:sp>
      <p:sp>
        <p:nvSpPr>
          <p:cNvPr id="5" name="Slide Number Placeholder 3"/>
          <p:cNvSpPr>
            <a:spLocks noGrp="1"/>
          </p:cNvSpPr>
          <p:nvPr>
            <p:ph type="sldNum" sz="quarter" idx="12"/>
          </p:nvPr>
        </p:nvSpPr>
        <p:spPr>
          <a:xfrm>
            <a:off x="6876256" y="6453336"/>
            <a:ext cx="2133600" cy="365125"/>
          </a:xfrm>
        </p:spPr>
        <p:txBody>
          <a:bodyPr/>
          <a:lstStyle/>
          <a:p>
            <a:fld id="{3690EF60-7F7D-405B-99A7-2C5AFAA6E529}" type="slidenum">
              <a:rPr lang="en-CA" smtClean="0"/>
              <a:t>10</a:t>
            </a:fld>
            <a:endParaRPr lang="en-CA" dirty="0"/>
          </a:p>
        </p:txBody>
      </p:sp>
    </p:spTree>
    <p:extLst>
      <p:ext uri="{BB962C8B-B14F-4D97-AF65-F5344CB8AC3E}">
        <p14:creationId xmlns:p14="http://schemas.microsoft.com/office/powerpoint/2010/main" val="42255881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noProof="0" dirty="0"/>
              <a:t>Accessibility </a:t>
            </a:r>
            <a:endParaRPr lang="en-CA" b="1" noProof="0" dirty="0"/>
          </a:p>
        </p:txBody>
      </p:sp>
      <p:sp>
        <p:nvSpPr>
          <p:cNvPr id="5" name="Slide Number Placeholder 3"/>
          <p:cNvSpPr>
            <a:spLocks noGrp="1"/>
          </p:cNvSpPr>
          <p:nvPr>
            <p:ph type="sldNum" sz="quarter" idx="12"/>
          </p:nvPr>
        </p:nvSpPr>
        <p:spPr>
          <a:xfrm>
            <a:off x="6876256" y="6453336"/>
            <a:ext cx="2133600" cy="365125"/>
          </a:xfrm>
        </p:spPr>
        <p:txBody>
          <a:bodyPr/>
          <a:lstStyle/>
          <a:p>
            <a:fld id="{3690EF60-7F7D-405B-99A7-2C5AFAA6E529}" type="slidenum">
              <a:rPr lang="en-CA" smtClean="0"/>
              <a:t>11</a:t>
            </a:fld>
            <a:endParaRPr lang="en-CA" dirty="0"/>
          </a:p>
        </p:txBody>
      </p:sp>
      <p:sp>
        <p:nvSpPr>
          <p:cNvPr id="7" name="Content Placeholder 2"/>
          <p:cNvSpPr>
            <a:spLocks noGrp="1"/>
          </p:cNvSpPr>
          <p:nvPr>
            <p:ph idx="1"/>
          </p:nvPr>
        </p:nvSpPr>
        <p:spPr>
          <a:xfrm>
            <a:off x="328380" y="1268761"/>
            <a:ext cx="8229600" cy="648071"/>
          </a:xfrm>
        </p:spPr>
        <p:txBody>
          <a:bodyPr>
            <a:normAutofit/>
          </a:bodyPr>
          <a:lstStyle/>
          <a:p>
            <a:pPr lvl="0">
              <a:buSzPct val="155000"/>
              <a:buBlip>
                <a:blip r:embed="rId2"/>
              </a:buBlip>
            </a:pPr>
            <a:r>
              <a:rPr lang="en-CA" sz="2800" b="1" noProof="0" dirty="0">
                <a:cs typeface="Arial" panose="020B0604020202020204" pitchFamily="34" charset="0"/>
              </a:rPr>
              <a:t>What is available to make voting more accessible?</a:t>
            </a:r>
          </a:p>
          <a:p>
            <a:pPr marL="0" lvl="0" indent="0">
              <a:buSzPct val="155000"/>
              <a:buNone/>
            </a:pPr>
            <a:endParaRPr lang="en-CA" sz="1000" b="1" noProof="0" dirty="0">
              <a:cs typeface="Arial" panose="020B0604020202020204" pitchFamily="34" charset="0"/>
            </a:endParaRPr>
          </a:p>
          <a:p>
            <a:pPr marL="0" indent="0">
              <a:buNone/>
            </a:pPr>
            <a:endParaRPr lang="en-CA" noProof="0" dirty="0"/>
          </a:p>
        </p:txBody>
      </p:sp>
      <p:sp>
        <p:nvSpPr>
          <p:cNvPr id="12" name="TextBox 11"/>
          <p:cNvSpPr txBox="1"/>
          <p:nvPr/>
        </p:nvSpPr>
        <p:spPr>
          <a:xfrm>
            <a:off x="467544" y="1839764"/>
            <a:ext cx="6696744" cy="400110"/>
          </a:xfrm>
          <a:prstGeom prst="rect">
            <a:avLst/>
          </a:prstGeom>
          <a:noFill/>
        </p:spPr>
        <p:txBody>
          <a:bodyPr wrap="square" rtlCol="0">
            <a:spAutoFit/>
          </a:bodyPr>
          <a:lstStyle/>
          <a:p>
            <a:r>
              <a:rPr lang="en-CA" sz="2000" dirty="0">
                <a:solidFill>
                  <a:srgbClr val="6A0032"/>
                </a:solidFill>
                <a:cs typeface="Arial" panose="020B0604020202020204" pitchFamily="34" charset="0"/>
              </a:rPr>
              <a:t>Tools and services at your polling place:</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59272" y="2235806"/>
            <a:ext cx="7360261" cy="4094005"/>
          </a:xfrm>
          <a:prstGeom prst="rect">
            <a:avLst/>
          </a:prstGeom>
        </p:spPr>
      </p:pic>
    </p:spTree>
    <p:extLst>
      <p:ext uri="{BB962C8B-B14F-4D97-AF65-F5344CB8AC3E}">
        <p14:creationId xmlns:p14="http://schemas.microsoft.com/office/powerpoint/2010/main" val="21968094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noProof="0" dirty="0"/>
              <a:t>Employment </a:t>
            </a:r>
            <a:endParaRPr lang="en-CA" b="1" noProof="0" dirty="0"/>
          </a:p>
        </p:txBody>
      </p:sp>
      <p:sp>
        <p:nvSpPr>
          <p:cNvPr id="3" name="Content Placeholder 2"/>
          <p:cNvSpPr>
            <a:spLocks noGrp="1"/>
          </p:cNvSpPr>
          <p:nvPr>
            <p:ph idx="1"/>
          </p:nvPr>
        </p:nvSpPr>
        <p:spPr/>
        <p:txBody>
          <a:bodyPr>
            <a:normAutofit fontScale="92500" lnSpcReduction="20000"/>
          </a:bodyPr>
          <a:lstStyle/>
          <a:p>
            <a:pPr lvl="0">
              <a:buSzPct val="155000"/>
              <a:buBlip>
                <a:blip r:embed="rId2"/>
              </a:buBlip>
            </a:pPr>
            <a:r>
              <a:rPr lang="en-CA" sz="3000" b="1" noProof="0" dirty="0">
                <a:cs typeface="Arial" panose="020B0604020202020204" pitchFamily="34" charset="0"/>
              </a:rPr>
              <a:t>How can I apply to work during the election?</a:t>
            </a:r>
          </a:p>
          <a:p>
            <a:pPr marL="0" lvl="0" indent="0">
              <a:buSzPct val="155000"/>
              <a:buNone/>
            </a:pPr>
            <a:endParaRPr lang="en-CA" sz="1200" b="1" noProof="0" dirty="0">
              <a:cs typeface="Arial" panose="020B0604020202020204" pitchFamily="34" charset="0"/>
            </a:endParaRPr>
          </a:p>
          <a:p>
            <a:pPr>
              <a:buSzPct val="100000"/>
            </a:pPr>
            <a:r>
              <a:rPr lang="en-CA" sz="2800" noProof="0" dirty="0">
                <a:cs typeface="Arial" panose="020B0604020202020204" pitchFamily="34" charset="0"/>
              </a:rPr>
              <a:t>Over 200,000 Canadians across the country are hired during an election. Learn more and apply online at elections.ca.</a:t>
            </a:r>
          </a:p>
          <a:p>
            <a:pPr marL="0" lvl="0" indent="0">
              <a:buSzPct val="100000"/>
              <a:buNone/>
            </a:pPr>
            <a:endParaRPr lang="en-CA" sz="1300" noProof="0" dirty="0">
              <a:cs typeface="Arial" panose="020B0604020202020204" pitchFamily="34" charset="0"/>
            </a:endParaRPr>
          </a:p>
          <a:p>
            <a:pPr>
              <a:buSzPct val="100000"/>
            </a:pPr>
            <a:r>
              <a:rPr lang="en-CA" sz="2800" noProof="0" dirty="0">
                <a:cs typeface="Arial" panose="020B0604020202020204" pitchFamily="34" charset="0"/>
              </a:rPr>
              <a:t>To work in an election, you need to: </a:t>
            </a:r>
          </a:p>
          <a:p>
            <a:pPr lvl="1">
              <a:buClr>
                <a:srgbClr val="5A0026"/>
              </a:buClr>
              <a:buSzPct val="120000"/>
              <a:buFont typeface="Calibri" panose="020F0502020204030204" pitchFamily="34" charset="0"/>
              <a:buChar char="–"/>
            </a:pPr>
            <a:r>
              <a:rPr lang="en-CA" noProof="0" dirty="0">
                <a:cs typeface="Arial" panose="020B0604020202020204" pitchFamily="34" charset="0"/>
              </a:rPr>
              <a:t>be a Canadian citizen</a:t>
            </a:r>
          </a:p>
          <a:p>
            <a:pPr lvl="1">
              <a:buClr>
                <a:srgbClr val="5A0026"/>
              </a:buClr>
              <a:buSzPct val="120000"/>
              <a:buFont typeface="Calibri" panose="020F0502020204030204" pitchFamily="34" charset="0"/>
              <a:buChar char="–"/>
            </a:pPr>
            <a:r>
              <a:rPr lang="en-CA" noProof="0" dirty="0">
                <a:cs typeface="Arial" panose="020B0604020202020204" pitchFamily="34" charset="0"/>
              </a:rPr>
              <a:t>be at least 16 years old (priority given to 18 or older)</a:t>
            </a:r>
          </a:p>
          <a:p>
            <a:pPr lvl="1">
              <a:buClr>
                <a:srgbClr val="5A0026"/>
              </a:buClr>
              <a:buSzPct val="120000"/>
              <a:buFont typeface="Calibri" panose="020F0502020204030204" pitchFamily="34" charset="0"/>
              <a:buChar char="–"/>
            </a:pPr>
            <a:r>
              <a:rPr lang="en-CA" noProof="0" dirty="0">
                <a:cs typeface="Arial" panose="020B0604020202020204" pitchFamily="34" charset="0"/>
              </a:rPr>
              <a:t>live in the riding where you will be working </a:t>
            </a:r>
            <a:br>
              <a:rPr lang="en-CA" noProof="0" dirty="0">
                <a:cs typeface="Arial" panose="020B0604020202020204" pitchFamily="34" charset="0"/>
              </a:rPr>
            </a:br>
            <a:r>
              <a:rPr lang="en-CA" noProof="0" dirty="0">
                <a:cs typeface="Arial" panose="020B0604020202020204" pitchFamily="34" charset="0"/>
              </a:rPr>
              <a:t>(for most jobs)</a:t>
            </a:r>
          </a:p>
          <a:p>
            <a:pPr lvl="1">
              <a:spcAft>
                <a:spcPts val="600"/>
              </a:spcAft>
              <a:buClr>
                <a:srgbClr val="5A0026"/>
              </a:buClr>
              <a:buSzPct val="120000"/>
              <a:buFont typeface="Calibri" panose="020F0502020204030204" pitchFamily="34" charset="0"/>
              <a:buChar char="–"/>
            </a:pPr>
            <a:r>
              <a:rPr lang="en-CA" noProof="0" dirty="0">
                <a:cs typeface="Arial" panose="020B0604020202020204" pitchFamily="34" charset="0"/>
              </a:rPr>
              <a:t>remain non-partisan</a:t>
            </a:r>
          </a:p>
          <a:p>
            <a:pPr marL="0" lvl="0" indent="0">
              <a:buSzPct val="155000"/>
              <a:buNone/>
            </a:pPr>
            <a:endParaRPr lang="en-CA" sz="3000" b="1" noProof="0" dirty="0">
              <a:cs typeface="Arial" panose="020B0604020202020204" pitchFamily="34" charset="0"/>
            </a:endParaRPr>
          </a:p>
        </p:txBody>
      </p:sp>
      <p:sp>
        <p:nvSpPr>
          <p:cNvPr id="5" name="Slide Number Placeholder 3"/>
          <p:cNvSpPr>
            <a:spLocks noGrp="1"/>
          </p:cNvSpPr>
          <p:nvPr>
            <p:ph type="sldNum" sz="quarter" idx="12"/>
          </p:nvPr>
        </p:nvSpPr>
        <p:spPr>
          <a:xfrm>
            <a:off x="6876256" y="6453336"/>
            <a:ext cx="2133600" cy="365125"/>
          </a:xfrm>
        </p:spPr>
        <p:txBody>
          <a:bodyPr/>
          <a:lstStyle/>
          <a:p>
            <a:fld id="{3690EF60-7F7D-405B-99A7-2C5AFAA6E529}" type="slidenum">
              <a:rPr lang="en-CA" smtClean="0"/>
              <a:t>12</a:t>
            </a:fld>
            <a:endParaRPr lang="en-CA" dirty="0"/>
          </a:p>
        </p:txBody>
      </p:sp>
    </p:spTree>
    <p:extLst>
      <p:ext uri="{BB962C8B-B14F-4D97-AF65-F5344CB8AC3E}">
        <p14:creationId xmlns:p14="http://schemas.microsoft.com/office/powerpoint/2010/main" val="35917502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noProof="0" dirty="0"/>
              <a:t>Providing Feedback</a:t>
            </a:r>
            <a:endParaRPr lang="en-CA" b="1" noProof="0" dirty="0"/>
          </a:p>
        </p:txBody>
      </p:sp>
      <p:sp>
        <p:nvSpPr>
          <p:cNvPr id="3" name="Content Placeholder 2"/>
          <p:cNvSpPr>
            <a:spLocks noGrp="1"/>
          </p:cNvSpPr>
          <p:nvPr>
            <p:ph idx="1"/>
          </p:nvPr>
        </p:nvSpPr>
        <p:spPr>
          <a:xfrm>
            <a:off x="457200" y="1600200"/>
            <a:ext cx="8579296" cy="4525963"/>
          </a:xfrm>
        </p:spPr>
        <p:txBody>
          <a:bodyPr>
            <a:normAutofit fontScale="92500" lnSpcReduction="10000"/>
          </a:bodyPr>
          <a:lstStyle/>
          <a:p>
            <a:pPr lvl="0">
              <a:buSzPct val="155000"/>
              <a:buBlip>
                <a:blip r:embed="rId2"/>
              </a:buBlip>
            </a:pPr>
            <a:r>
              <a:rPr lang="en-CA" sz="2800" b="1" noProof="0" dirty="0">
                <a:cs typeface="Arial" panose="020B0604020202020204" pitchFamily="34" charset="0"/>
              </a:rPr>
              <a:t>How can I provide feedback to Elections Canada?</a:t>
            </a:r>
          </a:p>
          <a:p>
            <a:pPr marL="0" lvl="0" indent="0">
              <a:buSzPct val="100000"/>
              <a:buNone/>
            </a:pPr>
            <a:endParaRPr lang="en-CA" sz="900" noProof="0" dirty="0">
              <a:cs typeface="Arial" panose="020B0604020202020204" pitchFamily="34" charset="0"/>
            </a:endParaRPr>
          </a:p>
          <a:p>
            <a:pPr marL="0" lvl="0" indent="0">
              <a:buSzPct val="100000"/>
              <a:buNone/>
            </a:pPr>
            <a:r>
              <a:rPr lang="en-CA" sz="2600" noProof="0" dirty="0">
                <a:cs typeface="Arial" panose="020B0604020202020204" pitchFamily="34" charset="0"/>
              </a:rPr>
              <a:t>You can give feedback on your voting experience in several ways.</a:t>
            </a:r>
          </a:p>
          <a:p>
            <a:pPr marL="0" lvl="0" indent="0">
              <a:buSzPct val="100000"/>
              <a:buNone/>
            </a:pPr>
            <a:endParaRPr lang="en-CA" sz="1200" noProof="0" dirty="0">
              <a:cs typeface="Arial" panose="020B0604020202020204" pitchFamily="34" charset="0"/>
            </a:endParaRPr>
          </a:p>
          <a:p>
            <a:pPr>
              <a:buSzPct val="100000"/>
            </a:pPr>
            <a:r>
              <a:rPr lang="en-CA" sz="2600" b="1" noProof="0" dirty="0">
                <a:cs typeface="Arial" panose="020B0604020202020204" pitchFamily="34" charset="0"/>
              </a:rPr>
              <a:t>General feedback or complaints</a:t>
            </a:r>
          </a:p>
          <a:p>
            <a:pPr lvl="1">
              <a:buClr>
                <a:srgbClr val="5A0026"/>
              </a:buClr>
              <a:buSzPct val="120000"/>
              <a:buFont typeface="Calibri" panose="020F0502020204030204" pitchFamily="34" charset="0"/>
              <a:buChar char="–"/>
            </a:pPr>
            <a:r>
              <a:rPr lang="en-CA" sz="2400" noProof="0" dirty="0">
                <a:cs typeface="Arial" panose="020B0604020202020204" pitchFamily="34" charset="0"/>
              </a:rPr>
              <a:t>Fill out a form at elections.ca.</a:t>
            </a:r>
          </a:p>
          <a:p>
            <a:pPr lvl="1">
              <a:buClr>
                <a:srgbClr val="5A0026"/>
              </a:buClr>
              <a:buSzPct val="120000"/>
              <a:buFont typeface="Calibri" panose="020F0502020204030204" pitchFamily="34" charset="0"/>
              <a:buChar char="–"/>
            </a:pPr>
            <a:r>
              <a:rPr lang="en-CA" sz="2400" noProof="0" dirty="0">
                <a:cs typeface="Arial" panose="020B0604020202020204" pitchFamily="34" charset="0"/>
              </a:rPr>
              <a:t>Call Elections Canada at 1-800-463-6868 or                                      TTY 1-800-361-8935.</a:t>
            </a:r>
          </a:p>
          <a:p>
            <a:pPr marL="457200" lvl="1" indent="0">
              <a:buClr>
                <a:srgbClr val="5A0026"/>
              </a:buClr>
              <a:buSzPct val="120000"/>
              <a:buNone/>
            </a:pPr>
            <a:endParaRPr lang="en-CA" sz="1300" noProof="0" dirty="0">
              <a:cs typeface="Arial" panose="020B0604020202020204" pitchFamily="34" charset="0"/>
            </a:endParaRPr>
          </a:p>
          <a:p>
            <a:pPr>
              <a:buSzPct val="100000"/>
            </a:pPr>
            <a:r>
              <a:rPr lang="en-CA" sz="2600" b="1" noProof="0" dirty="0">
                <a:cs typeface="Arial" panose="020B0604020202020204" pitchFamily="34" charset="0"/>
              </a:rPr>
              <a:t>Accessibility feedback</a:t>
            </a:r>
          </a:p>
          <a:p>
            <a:pPr lvl="1">
              <a:buClr>
                <a:srgbClr val="5A0026"/>
              </a:buClr>
              <a:buSzPct val="120000"/>
              <a:buFont typeface="Calibri" panose="020F0502020204030204" pitchFamily="34" charset="0"/>
              <a:buChar char="–"/>
            </a:pPr>
            <a:r>
              <a:rPr lang="en-CA" sz="2400" noProof="0" dirty="0">
                <a:cs typeface="Arial" panose="020B0604020202020204" pitchFamily="34" charset="0"/>
              </a:rPr>
              <a:t>Fill out an accessibility feedback form at elections.ca </a:t>
            </a:r>
            <a:br>
              <a:rPr lang="en-CA" sz="2400" noProof="0" dirty="0">
                <a:cs typeface="Arial" panose="020B0604020202020204" pitchFamily="34" charset="0"/>
              </a:rPr>
            </a:br>
            <a:r>
              <a:rPr lang="en-CA" sz="2400" noProof="0" dirty="0">
                <a:cs typeface="Arial" panose="020B0604020202020204" pitchFamily="34" charset="0"/>
              </a:rPr>
              <a:t>or at your polling place. </a:t>
            </a:r>
          </a:p>
          <a:p>
            <a:pPr lvl="1">
              <a:buClr>
                <a:srgbClr val="5A0026"/>
              </a:buClr>
              <a:buSzPct val="120000"/>
              <a:buFont typeface="Calibri" panose="020F0502020204030204" pitchFamily="34" charset="0"/>
              <a:buChar char="–"/>
            </a:pPr>
            <a:r>
              <a:rPr lang="en-CA" sz="2400" noProof="0" dirty="0">
                <a:cs typeface="Arial" panose="020B0604020202020204" pitchFamily="34" charset="0"/>
              </a:rPr>
              <a:t>Speak to an election worker at your polling place. </a:t>
            </a:r>
          </a:p>
          <a:p>
            <a:pPr marL="0" lvl="0" indent="0">
              <a:buSzPct val="155000"/>
              <a:buNone/>
            </a:pPr>
            <a:endParaRPr lang="en-CA" sz="2800" b="1" noProof="0" dirty="0">
              <a:cs typeface="Arial" panose="020B0604020202020204" pitchFamily="34" charset="0"/>
            </a:endParaRPr>
          </a:p>
          <a:p>
            <a:pPr marL="0" indent="0">
              <a:buNone/>
            </a:pPr>
            <a:endParaRPr lang="en-CA" noProof="0" dirty="0"/>
          </a:p>
        </p:txBody>
      </p:sp>
      <p:sp>
        <p:nvSpPr>
          <p:cNvPr id="5" name="Slide Number Placeholder 3"/>
          <p:cNvSpPr>
            <a:spLocks noGrp="1"/>
          </p:cNvSpPr>
          <p:nvPr>
            <p:ph type="sldNum" sz="quarter" idx="12"/>
          </p:nvPr>
        </p:nvSpPr>
        <p:spPr>
          <a:xfrm>
            <a:off x="6876256" y="6453336"/>
            <a:ext cx="2133600" cy="365125"/>
          </a:xfrm>
        </p:spPr>
        <p:txBody>
          <a:bodyPr/>
          <a:lstStyle/>
          <a:p>
            <a:fld id="{3690EF60-7F7D-405B-99A7-2C5AFAA6E529}" type="slidenum">
              <a:rPr lang="en-CA" smtClean="0"/>
              <a:t>13</a:t>
            </a:fld>
            <a:endParaRPr lang="en-CA"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32240" y="2403784"/>
            <a:ext cx="2145828" cy="3642543"/>
          </a:xfrm>
          <a:prstGeom prst="rect">
            <a:avLst/>
          </a:prstGeom>
        </p:spPr>
      </p:pic>
    </p:spTree>
    <p:extLst>
      <p:ext uri="{BB962C8B-B14F-4D97-AF65-F5344CB8AC3E}">
        <p14:creationId xmlns:p14="http://schemas.microsoft.com/office/powerpoint/2010/main" val="35917502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noProof="0" dirty="0"/>
              <a:t>Spread the Word</a:t>
            </a:r>
            <a:endParaRPr lang="en-CA" b="1" noProof="0" dirty="0"/>
          </a:p>
        </p:txBody>
      </p:sp>
      <p:sp>
        <p:nvSpPr>
          <p:cNvPr id="3" name="Content Placeholder 2"/>
          <p:cNvSpPr>
            <a:spLocks noGrp="1"/>
          </p:cNvSpPr>
          <p:nvPr>
            <p:ph idx="1"/>
          </p:nvPr>
        </p:nvSpPr>
        <p:spPr/>
        <p:txBody>
          <a:bodyPr>
            <a:normAutofit/>
          </a:bodyPr>
          <a:lstStyle/>
          <a:p>
            <a:pPr lvl="0">
              <a:buSzPct val="155000"/>
              <a:buBlip>
                <a:blip r:embed="rId2"/>
              </a:buBlip>
            </a:pPr>
            <a:r>
              <a:rPr lang="en-CA" sz="2800" b="1" noProof="0" dirty="0">
                <a:cs typeface="Arial" panose="020B0604020202020204" pitchFamily="34" charset="0"/>
              </a:rPr>
              <a:t>How can I help spread the word about the election?</a:t>
            </a:r>
          </a:p>
          <a:p>
            <a:pPr marL="0" lvl="0" indent="0">
              <a:buSzPct val="155000"/>
              <a:buNone/>
            </a:pPr>
            <a:endParaRPr lang="en-CA" sz="1000" b="1" noProof="0" dirty="0">
              <a:cs typeface="Arial" panose="020B0604020202020204" pitchFamily="34" charset="0"/>
            </a:endParaRPr>
          </a:p>
          <a:p>
            <a:pPr>
              <a:buSzPct val="100000"/>
            </a:pPr>
            <a:r>
              <a:rPr lang="en-CA" sz="2000" b="1" noProof="0" dirty="0">
                <a:cs typeface="Arial" panose="020B0604020202020204" pitchFamily="34" charset="0"/>
              </a:rPr>
              <a:t>Digital shareable tools at elections.ca</a:t>
            </a:r>
          </a:p>
          <a:p>
            <a:pPr lvl="1">
              <a:spcAft>
                <a:spcPts val="600"/>
              </a:spcAft>
              <a:buClr>
                <a:srgbClr val="5A0026"/>
              </a:buClr>
              <a:buSzPct val="120000"/>
              <a:buFont typeface="Calibri" panose="020F0502020204030204" pitchFamily="34" charset="0"/>
              <a:buChar char="–"/>
            </a:pPr>
            <a:r>
              <a:rPr lang="en-CA" sz="1800" noProof="0" dirty="0">
                <a:cs typeface="Arial" panose="020B0604020202020204" pitchFamily="34" charset="0"/>
              </a:rPr>
              <a:t>Audio files, infographics, videos, e-bulletins and e-versions of print products.</a:t>
            </a:r>
          </a:p>
          <a:p>
            <a:pPr lvl="1">
              <a:spcAft>
                <a:spcPts val="600"/>
              </a:spcAft>
              <a:buClr>
                <a:srgbClr val="5A0026"/>
              </a:buClr>
              <a:buSzPct val="120000"/>
              <a:buFont typeface="Calibri" panose="020F0502020204030204" pitchFamily="34" charset="0"/>
              <a:buChar char="–"/>
            </a:pPr>
            <a:r>
              <a:rPr lang="en-CA" sz="1800" noProof="0" dirty="0">
                <a:cs typeface="Arial" panose="020B0604020202020204" pitchFamily="34" charset="0"/>
              </a:rPr>
              <a:t>A voter’s guide and the list of ID in 31 heritage and 12 Aboriginal languages. </a:t>
            </a:r>
            <a:endParaRPr lang="en-CA" sz="900" noProof="0" dirty="0">
              <a:cs typeface="Arial" panose="020B0604020202020204" pitchFamily="34" charset="0"/>
            </a:endParaRPr>
          </a:p>
          <a:p>
            <a:pPr>
              <a:buSzPct val="100000"/>
            </a:pPr>
            <a:r>
              <a:rPr lang="en-CA" sz="2000" b="1" noProof="0" dirty="0">
                <a:cs typeface="Arial" panose="020B0604020202020204" pitchFamily="34" charset="0"/>
              </a:rPr>
              <a:t>Print products and other formats </a:t>
            </a:r>
            <a:r>
              <a:rPr lang="en-CA" sz="1600" dirty="0">
                <a:cs typeface="Arial" panose="020B0604020202020204" pitchFamily="34" charset="0"/>
              </a:rPr>
              <a:t>(</a:t>
            </a:r>
            <a:r>
              <a:rPr lang="en-CA" sz="1800" dirty="0">
                <a:cs typeface="Arial" panose="020B0604020202020204" pitchFamily="34" charset="0"/>
              </a:rPr>
              <a:t>C</a:t>
            </a:r>
            <a:r>
              <a:rPr lang="en-CA" sz="1800" noProof="0" dirty="0">
                <a:cs typeface="Arial" panose="020B0604020202020204" pitchFamily="34" charset="0"/>
              </a:rPr>
              <a:t>all 1-800-463-6868 to order them)</a:t>
            </a:r>
          </a:p>
          <a:p>
            <a:pPr lvl="1">
              <a:spcAft>
                <a:spcPts val="600"/>
              </a:spcAft>
              <a:buClr>
                <a:srgbClr val="5A0026"/>
              </a:buClr>
              <a:buSzPct val="120000"/>
              <a:buFont typeface="Calibri" panose="020F0502020204030204" pitchFamily="34" charset="0"/>
              <a:buChar char="–"/>
            </a:pPr>
            <a:r>
              <a:rPr lang="en-CA" sz="1800" i="1" noProof="0" dirty="0">
                <a:cs typeface="Arial" panose="020B0604020202020204" pitchFamily="34" charset="0"/>
              </a:rPr>
              <a:t>My Voter’s Guide</a:t>
            </a:r>
            <a:r>
              <a:rPr lang="en-CA" sz="1800" noProof="0" dirty="0">
                <a:cs typeface="Arial" panose="020B0604020202020204" pitchFamily="34" charset="0"/>
              </a:rPr>
              <a:t>, registration and ID flyer, list of ID and student flyer.</a:t>
            </a:r>
          </a:p>
          <a:p>
            <a:pPr lvl="1">
              <a:spcAft>
                <a:spcPts val="600"/>
              </a:spcAft>
              <a:buClr>
                <a:srgbClr val="5A0026"/>
              </a:buClr>
              <a:buSzPct val="120000"/>
              <a:buFont typeface="Calibri" panose="020F0502020204030204" pitchFamily="34" charset="0"/>
              <a:buChar char="–"/>
            </a:pPr>
            <a:r>
              <a:rPr lang="en-CA" sz="1800" noProof="0" dirty="0">
                <a:cs typeface="Arial" panose="020B0604020202020204" pitchFamily="34" charset="0"/>
              </a:rPr>
              <a:t>Audio, video, large print, DAISY, Braille, and sign language video (American Sign Language and </a:t>
            </a:r>
            <a:r>
              <a:rPr lang="fr-CA" sz="1800" dirty="0">
                <a:cs typeface="Arial" panose="020B0604020202020204" pitchFamily="34" charset="0"/>
              </a:rPr>
              <a:t>Langue des signes québécoise</a:t>
            </a:r>
            <a:r>
              <a:rPr lang="en-CA" sz="1800" noProof="0" dirty="0">
                <a:cs typeface="Arial" panose="020B0604020202020204" pitchFamily="34" charset="0"/>
              </a:rPr>
              <a:t>).</a:t>
            </a:r>
            <a:endParaRPr lang="en-CA" sz="900" noProof="0" dirty="0">
              <a:cs typeface="Arial" panose="020B0604020202020204" pitchFamily="34" charset="0"/>
            </a:endParaRPr>
          </a:p>
          <a:p>
            <a:pPr>
              <a:spcAft>
                <a:spcPts val="600"/>
              </a:spcAft>
              <a:buSzPct val="100000"/>
            </a:pPr>
            <a:r>
              <a:rPr lang="en-CA" sz="2100" b="1" noProof="0" dirty="0">
                <a:cs typeface="Arial" panose="020B0604020202020204" pitchFamily="34" charset="0"/>
              </a:rPr>
              <a:t>Social media</a:t>
            </a:r>
          </a:p>
          <a:p>
            <a:pPr lvl="1">
              <a:spcAft>
                <a:spcPts val="600"/>
              </a:spcAft>
              <a:buSzPct val="120000"/>
              <a:buFont typeface="Calibri" panose="020F0502020204030204" pitchFamily="34" charset="0"/>
              <a:buChar char="–"/>
            </a:pPr>
            <a:r>
              <a:rPr lang="en-CA" sz="1800" noProof="0" dirty="0">
                <a:cs typeface="Arial" panose="020B0604020202020204" pitchFamily="34" charset="0"/>
              </a:rPr>
              <a:t>Follow Elections Canada on social media and share election information.</a:t>
            </a:r>
          </a:p>
          <a:p>
            <a:pPr marL="0" lvl="0" indent="0">
              <a:buSzPct val="155000"/>
              <a:buNone/>
            </a:pPr>
            <a:endParaRPr lang="en-CA" sz="2800" b="1" noProof="0" dirty="0">
              <a:cs typeface="Arial" panose="020B0604020202020204" pitchFamily="34" charset="0"/>
            </a:endParaRPr>
          </a:p>
        </p:txBody>
      </p:sp>
      <p:sp>
        <p:nvSpPr>
          <p:cNvPr id="5" name="Slide Number Placeholder 3"/>
          <p:cNvSpPr>
            <a:spLocks noGrp="1"/>
          </p:cNvSpPr>
          <p:nvPr>
            <p:ph type="sldNum" sz="quarter" idx="12"/>
          </p:nvPr>
        </p:nvSpPr>
        <p:spPr>
          <a:xfrm>
            <a:off x="6876256" y="6453336"/>
            <a:ext cx="2133600" cy="365125"/>
          </a:xfrm>
        </p:spPr>
        <p:txBody>
          <a:bodyPr/>
          <a:lstStyle/>
          <a:p>
            <a:fld id="{3690EF60-7F7D-405B-99A7-2C5AFAA6E529}" type="slidenum">
              <a:rPr lang="en-CA" smtClean="0"/>
              <a:t>14</a:t>
            </a:fld>
            <a:endParaRPr lang="en-CA" dirty="0"/>
          </a:p>
        </p:txBody>
      </p:sp>
    </p:spTree>
    <p:extLst>
      <p:ext uri="{BB962C8B-B14F-4D97-AF65-F5344CB8AC3E}">
        <p14:creationId xmlns:p14="http://schemas.microsoft.com/office/powerpoint/2010/main" val="35917502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noProof="0" dirty="0"/>
              <a:t>Contact </a:t>
            </a:r>
            <a:r>
              <a:rPr lang="en-CA" dirty="0"/>
              <a:t>Elections Canada</a:t>
            </a:r>
            <a:endParaRPr lang="en-CA" b="1" noProof="0" dirty="0"/>
          </a:p>
        </p:txBody>
      </p:sp>
      <p:sp>
        <p:nvSpPr>
          <p:cNvPr id="3" name="Content Placeholder 2"/>
          <p:cNvSpPr>
            <a:spLocks noGrp="1"/>
          </p:cNvSpPr>
          <p:nvPr>
            <p:ph idx="1"/>
          </p:nvPr>
        </p:nvSpPr>
        <p:spPr/>
        <p:txBody>
          <a:bodyPr/>
          <a:lstStyle/>
          <a:p>
            <a:pPr lvl="0">
              <a:buSzPct val="155000"/>
              <a:buBlip>
                <a:blip r:embed="rId2"/>
              </a:buBlip>
            </a:pPr>
            <a:r>
              <a:rPr lang="en-CA" sz="3000" b="1" noProof="0" dirty="0">
                <a:cs typeface="Arial" panose="020B0604020202020204" pitchFamily="34" charset="0"/>
              </a:rPr>
              <a:t>How can I get more information?</a:t>
            </a:r>
          </a:p>
          <a:p>
            <a:pPr marL="0" lvl="0" indent="0">
              <a:buSzPct val="155000"/>
              <a:buNone/>
            </a:pPr>
            <a:endParaRPr lang="en-CA" sz="800" b="1" noProof="0" dirty="0">
              <a:cs typeface="Arial" panose="020B0604020202020204" pitchFamily="34" charset="0"/>
            </a:endParaRPr>
          </a:p>
          <a:p>
            <a:pPr>
              <a:spcAft>
                <a:spcPts val="600"/>
              </a:spcAft>
              <a:buSzPct val="100000"/>
            </a:pPr>
            <a:r>
              <a:rPr lang="en-CA" sz="2400" noProof="0" dirty="0">
                <a:cs typeface="Arial" panose="020B0604020202020204" pitchFamily="34" charset="0"/>
              </a:rPr>
              <a:t>Website:</a:t>
            </a:r>
            <a:r>
              <a:rPr lang="en-CA" sz="2400" b="1" noProof="0" dirty="0">
                <a:cs typeface="Arial" panose="020B0604020202020204" pitchFamily="34" charset="0"/>
              </a:rPr>
              <a:t> elections.ca</a:t>
            </a:r>
          </a:p>
          <a:p>
            <a:pPr>
              <a:buSzPct val="100000"/>
            </a:pPr>
            <a:r>
              <a:rPr lang="en-CA" sz="2400" noProof="0" dirty="0">
                <a:cs typeface="Arial" panose="020B0604020202020204" pitchFamily="34" charset="0"/>
              </a:rPr>
              <a:t>Telephone:</a:t>
            </a:r>
            <a:r>
              <a:rPr lang="en-CA" sz="2400" b="1" noProof="0" dirty="0">
                <a:cs typeface="Arial" panose="020B0604020202020204" pitchFamily="34" charset="0"/>
              </a:rPr>
              <a:t> 1-800-463-6868</a:t>
            </a:r>
          </a:p>
          <a:p>
            <a:pPr lvl="1">
              <a:spcAft>
                <a:spcPts val="600"/>
              </a:spcAft>
              <a:buClr>
                <a:srgbClr val="5A0026"/>
              </a:buClr>
              <a:buSzPct val="120000"/>
              <a:buFont typeface="Calibri" panose="020F0502020204030204" pitchFamily="34" charset="0"/>
              <a:buChar char="–"/>
            </a:pPr>
            <a:r>
              <a:rPr lang="en-CA" sz="2400" noProof="0" dirty="0">
                <a:cs typeface="Arial" panose="020B0604020202020204" pitchFamily="34" charset="0"/>
              </a:rPr>
              <a:t>During the election, telephone services are </a:t>
            </a:r>
            <a:r>
              <a:rPr lang="en-CA" sz="2400" dirty="0">
                <a:cs typeface="Arial" panose="020B0604020202020204" pitchFamily="34" charset="0"/>
              </a:rPr>
              <a:t>               </a:t>
            </a:r>
            <a:r>
              <a:rPr lang="en-CA" sz="2400" noProof="0" dirty="0">
                <a:cs typeface="Arial" panose="020B0604020202020204" pitchFamily="34" charset="0"/>
              </a:rPr>
              <a:t>available in over 110 languages. </a:t>
            </a:r>
            <a:endParaRPr lang="en-CA" sz="2400" b="1" noProof="0" dirty="0">
              <a:cs typeface="Arial" panose="020B0604020202020204" pitchFamily="34" charset="0"/>
            </a:endParaRPr>
          </a:p>
          <a:p>
            <a:pPr>
              <a:spcAft>
                <a:spcPts val="600"/>
              </a:spcAft>
              <a:buSzPct val="100000"/>
            </a:pPr>
            <a:r>
              <a:rPr lang="en-CA" sz="2400" noProof="0" dirty="0">
                <a:cs typeface="Arial" panose="020B0604020202020204" pitchFamily="34" charset="0"/>
              </a:rPr>
              <a:t>TTY: </a:t>
            </a:r>
            <a:r>
              <a:rPr lang="en-CA" sz="2400" b="1" noProof="0" dirty="0">
                <a:cs typeface="Arial" panose="020B0604020202020204" pitchFamily="34" charset="0"/>
              </a:rPr>
              <a:t>1-800-361-8935</a:t>
            </a:r>
          </a:p>
          <a:p>
            <a:pPr>
              <a:buSzPct val="100000"/>
            </a:pPr>
            <a:r>
              <a:rPr lang="en-CA" sz="2400" noProof="0" dirty="0">
                <a:cs typeface="Arial" panose="020B0604020202020204" pitchFamily="34" charset="0"/>
              </a:rPr>
              <a:t>Social media</a:t>
            </a:r>
            <a:endParaRPr lang="en-CA" sz="2400" b="1" noProof="0" dirty="0">
              <a:cs typeface="Arial" panose="020B0604020202020204" pitchFamily="34" charset="0"/>
            </a:endParaRPr>
          </a:p>
          <a:p>
            <a:pPr marL="0" indent="0">
              <a:buNone/>
            </a:pPr>
            <a:endParaRPr lang="en-CA" noProof="0" dirty="0"/>
          </a:p>
        </p:txBody>
      </p:sp>
      <p:pic>
        <p:nvPicPr>
          <p:cNvPr id="5" name="Picture 4" descr="https://sp.yimg.com/ib/th?id=HN.607999470711081415&amp;pid=15.1&amp;P=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5576" y="5188548"/>
            <a:ext cx="664660" cy="45695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475656" y="5093859"/>
            <a:ext cx="1851417" cy="646331"/>
          </a:xfrm>
          <a:prstGeom prst="rect">
            <a:avLst/>
          </a:prstGeom>
          <a:noFill/>
        </p:spPr>
        <p:txBody>
          <a:bodyPr wrap="square" rtlCol="0">
            <a:spAutoFit/>
          </a:bodyPr>
          <a:lstStyle/>
          <a:p>
            <a:r>
              <a:rPr lang="en-CA" dirty="0">
                <a:hlinkClick r:id="rId4"/>
              </a:rPr>
              <a:t>Elections Canada</a:t>
            </a:r>
            <a:endParaRPr lang="en-CA" dirty="0"/>
          </a:p>
          <a:p>
            <a:r>
              <a:rPr lang="en-CA" dirty="0"/>
              <a:t>@</a:t>
            </a:r>
            <a:r>
              <a:rPr lang="en-CA" dirty="0" err="1"/>
              <a:t>ElectionsCan_E</a:t>
            </a:r>
            <a:endParaRPr lang="en-CA" dirty="0"/>
          </a:p>
        </p:txBody>
      </p:sp>
      <p:pic>
        <p:nvPicPr>
          <p:cNvPr id="7" name="Picture 6" descr="YouTube Logo - site-wide standard"/>
          <p:cNvPicPr>
            <a:picLocks noChangeAspect="1" noChangeArrowheads="1"/>
          </p:cNvPicPr>
          <p:nvPr/>
        </p:nvPicPr>
        <p:blipFill rotWithShape="1">
          <a:blip r:embed="rId5">
            <a:extLst>
              <a:ext uri="{28A0092B-C50C-407E-A947-70E740481C1C}">
                <a14:useLocalDpi xmlns:a14="http://schemas.microsoft.com/office/drawing/2010/main" val="0"/>
              </a:ext>
            </a:extLst>
          </a:blip>
          <a:srcRect b="31497"/>
          <a:stretch/>
        </p:blipFill>
        <p:spPr bwMode="auto">
          <a:xfrm>
            <a:off x="3563888" y="5150975"/>
            <a:ext cx="904875" cy="404549"/>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3635896" y="5555524"/>
            <a:ext cx="1800250" cy="369332"/>
          </a:xfrm>
          <a:prstGeom prst="rect">
            <a:avLst/>
          </a:prstGeom>
          <a:noFill/>
        </p:spPr>
        <p:txBody>
          <a:bodyPr wrap="square" rtlCol="0">
            <a:spAutoFit/>
          </a:bodyPr>
          <a:lstStyle/>
          <a:p>
            <a:r>
              <a:rPr lang="en-CA" dirty="0">
                <a:hlinkClick r:id="rId6"/>
              </a:rPr>
              <a:t>Elections Canada</a:t>
            </a:r>
            <a:endParaRPr lang="en-CA" dirty="0"/>
          </a:p>
        </p:txBody>
      </p:sp>
      <p:sp>
        <p:nvSpPr>
          <p:cNvPr id="9" name="Slide Number Placeholder 3"/>
          <p:cNvSpPr>
            <a:spLocks noGrp="1"/>
          </p:cNvSpPr>
          <p:nvPr>
            <p:ph type="sldNum" sz="quarter" idx="12"/>
          </p:nvPr>
        </p:nvSpPr>
        <p:spPr>
          <a:xfrm>
            <a:off x="6876256" y="6453336"/>
            <a:ext cx="2133600" cy="365125"/>
          </a:xfrm>
        </p:spPr>
        <p:txBody>
          <a:bodyPr/>
          <a:lstStyle/>
          <a:p>
            <a:fld id="{3690EF60-7F7D-405B-99A7-2C5AFAA6E529}" type="slidenum">
              <a:rPr lang="en-CA" smtClean="0"/>
              <a:t>15</a:t>
            </a:fld>
            <a:endParaRPr lang="en-CA" dirty="0"/>
          </a:p>
        </p:txBody>
      </p:sp>
      <p:pic>
        <p:nvPicPr>
          <p:cNvPr id="4" name="Picture 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084406" y="1366564"/>
            <a:ext cx="2856544" cy="4213402"/>
          </a:xfrm>
          <a:prstGeom prst="rect">
            <a:avLst/>
          </a:prstGeom>
        </p:spPr>
      </p:pic>
      <p:sp>
        <p:nvSpPr>
          <p:cNvPr id="10" name="TextBox 9"/>
          <p:cNvSpPr txBox="1"/>
          <p:nvPr/>
        </p:nvSpPr>
        <p:spPr>
          <a:xfrm>
            <a:off x="5722410" y="5539446"/>
            <a:ext cx="1584176" cy="369332"/>
          </a:xfrm>
          <a:prstGeom prst="rect">
            <a:avLst/>
          </a:prstGeom>
          <a:noFill/>
        </p:spPr>
        <p:txBody>
          <a:bodyPr wrap="square" rtlCol="0">
            <a:spAutoFit/>
          </a:bodyPr>
          <a:lstStyle/>
          <a:p>
            <a:r>
              <a:rPr lang="en-US" dirty="0">
                <a:hlinkClick r:id="rId8"/>
              </a:rPr>
              <a:t>ElectionsCanE</a:t>
            </a:r>
            <a:endParaRPr lang="en-CA" dirty="0"/>
          </a:p>
        </p:txBody>
      </p:sp>
      <p:pic>
        <p:nvPicPr>
          <p:cNvPr id="11" name="Picture 6" descr="C:\Users\bmartin\Desktop\facebook-icon.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842759" y="5046825"/>
            <a:ext cx="492621" cy="4926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1750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noProof="0" dirty="0"/>
              <a:t>Federal Election Overview</a:t>
            </a:r>
            <a:endParaRPr lang="en-CA" b="1" noProof="0" dirty="0"/>
          </a:p>
        </p:txBody>
      </p:sp>
      <p:sp>
        <p:nvSpPr>
          <p:cNvPr id="3" name="Content Placeholder 2"/>
          <p:cNvSpPr>
            <a:spLocks noGrp="1"/>
          </p:cNvSpPr>
          <p:nvPr>
            <p:ph idx="1"/>
          </p:nvPr>
        </p:nvSpPr>
        <p:spPr/>
        <p:txBody>
          <a:bodyPr>
            <a:normAutofit fontScale="92500"/>
          </a:bodyPr>
          <a:lstStyle/>
          <a:p>
            <a:pPr>
              <a:buSzPct val="155000"/>
              <a:buBlip>
                <a:blip r:embed="rId2"/>
              </a:buBlip>
            </a:pPr>
            <a:r>
              <a:rPr lang="en-CA" b="1" noProof="0" dirty="0"/>
              <a:t>The federal election is on October 19, 2015</a:t>
            </a:r>
          </a:p>
          <a:p>
            <a:pPr marL="0" indent="0">
              <a:buSzPct val="155000"/>
              <a:buNone/>
            </a:pPr>
            <a:endParaRPr lang="en-CA" sz="1100" noProof="0" dirty="0"/>
          </a:p>
          <a:p>
            <a:pPr lvl="0">
              <a:spcAft>
                <a:spcPts val="600"/>
              </a:spcAft>
              <a:buSzPct val="100000"/>
            </a:pPr>
            <a:r>
              <a:rPr lang="en-CA" sz="2900" noProof="0" dirty="0">
                <a:cs typeface="Arial" panose="020B0604020202020204" pitchFamily="34" charset="0"/>
              </a:rPr>
              <a:t>Elections Canada is a non-partisan agency responsible for running the election and ensuring that Canadians are able to vote and be a candidate.</a:t>
            </a:r>
          </a:p>
          <a:p>
            <a:pPr>
              <a:spcAft>
                <a:spcPts val="600"/>
              </a:spcAft>
              <a:buSzPct val="100000"/>
            </a:pPr>
            <a:r>
              <a:rPr lang="en-CA" sz="2900" noProof="0" dirty="0">
                <a:cs typeface="Arial" panose="020B0604020202020204" pitchFamily="34" charset="0"/>
              </a:rPr>
              <a:t>There are 338 ridings in Canada – you vote for a candidate running in your riding.</a:t>
            </a:r>
          </a:p>
          <a:p>
            <a:pPr>
              <a:spcAft>
                <a:spcPts val="600"/>
              </a:spcAft>
              <a:buSzPct val="100000"/>
            </a:pPr>
            <a:r>
              <a:rPr lang="en-CA" sz="2900" noProof="0" dirty="0">
                <a:cs typeface="Arial" panose="020B0604020202020204" pitchFamily="34" charset="0"/>
              </a:rPr>
              <a:t>Elections Canada informs voters on when, where and the ways to register and vote. Go to elections.ca for all the information you need to be ready to vote.</a:t>
            </a:r>
          </a:p>
          <a:p>
            <a:pPr marL="0" indent="0">
              <a:buSzPct val="155000"/>
              <a:buNone/>
            </a:pPr>
            <a:endParaRPr lang="en-CA" noProof="0" dirty="0"/>
          </a:p>
          <a:p>
            <a:pPr lvl="0">
              <a:buSzPct val="155000"/>
              <a:buBlip>
                <a:blip r:embed="rId2"/>
              </a:buBlip>
            </a:pPr>
            <a:endParaRPr lang="en-CA" noProof="0" dirty="0"/>
          </a:p>
        </p:txBody>
      </p:sp>
      <p:sp>
        <p:nvSpPr>
          <p:cNvPr id="4" name="Slide Number Placeholder 3"/>
          <p:cNvSpPr>
            <a:spLocks noGrp="1"/>
          </p:cNvSpPr>
          <p:nvPr>
            <p:ph type="sldNum" sz="quarter" idx="12"/>
          </p:nvPr>
        </p:nvSpPr>
        <p:spPr>
          <a:xfrm>
            <a:off x="6876256" y="6453336"/>
            <a:ext cx="2133600" cy="365125"/>
          </a:xfrm>
        </p:spPr>
        <p:txBody>
          <a:bodyPr/>
          <a:lstStyle/>
          <a:p>
            <a:fld id="{3690EF60-7F7D-405B-99A7-2C5AFAA6E529}" type="slidenum">
              <a:rPr lang="en-CA" smtClean="0"/>
              <a:t>2</a:t>
            </a:fld>
            <a:endParaRPr lang="en-CA" dirty="0"/>
          </a:p>
        </p:txBody>
      </p:sp>
    </p:spTree>
    <p:extLst>
      <p:ext uri="{BB962C8B-B14F-4D97-AF65-F5344CB8AC3E}">
        <p14:creationId xmlns:p14="http://schemas.microsoft.com/office/powerpoint/2010/main" val="29322724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noProof="0" dirty="0"/>
              <a:t>Eligibility</a:t>
            </a:r>
            <a:endParaRPr lang="en-CA" b="1" noProof="0" dirty="0"/>
          </a:p>
        </p:txBody>
      </p:sp>
      <p:sp>
        <p:nvSpPr>
          <p:cNvPr id="3" name="Content Placeholder 2"/>
          <p:cNvSpPr>
            <a:spLocks noGrp="1"/>
          </p:cNvSpPr>
          <p:nvPr>
            <p:ph idx="1"/>
          </p:nvPr>
        </p:nvSpPr>
        <p:spPr/>
        <p:txBody>
          <a:bodyPr>
            <a:normAutofit fontScale="92500" lnSpcReduction="10000"/>
          </a:bodyPr>
          <a:lstStyle/>
          <a:p>
            <a:pPr lvl="0">
              <a:buSzPct val="155000"/>
              <a:buBlip>
                <a:blip r:embed="rId2"/>
              </a:buBlip>
            </a:pPr>
            <a:r>
              <a:rPr lang="en-CA" b="1" noProof="0" dirty="0">
                <a:cs typeface="Arial" panose="020B0604020202020204" pitchFamily="34" charset="0"/>
              </a:rPr>
              <a:t>Can I vote?</a:t>
            </a:r>
          </a:p>
          <a:p>
            <a:pPr marL="0" lvl="0" indent="0">
              <a:buSzPct val="155000"/>
              <a:buNone/>
            </a:pPr>
            <a:endParaRPr lang="en-CA" sz="900" b="1" noProof="0" dirty="0">
              <a:cs typeface="Arial" panose="020B0604020202020204" pitchFamily="34" charset="0"/>
            </a:endParaRPr>
          </a:p>
          <a:p>
            <a:pPr>
              <a:buSzPct val="100000"/>
            </a:pPr>
            <a:r>
              <a:rPr lang="en-CA" sz="2900" noProof="0" dirty="0">
                <a:cs typeface="Arial" panose="020B0604020202020204" pitchFamily="34" charset="0"/>
              </a:rPr>
              <a:t>You can vote if you:</a:t>
            </a:r>
          </a:p>
          <a:p>
            <a:pPr lvl="1">
              <a:buClr>
                <a:srgbClr val="5A0026"/>
              </a:buClr>
              <a:buSzPct val="120000"/>
              <a:buFont typeface="Calibri" panose="020F0502020204030204" pitchFamily="34" charset="0"/>
              <a:buChar char="–"/>
            </a:pPr>
            <a:r>
              <a:rPr lang="en-CA" sz="2900" noProof="0" dirty="0">
                <a:cs typeface="Arial" panose="020B0604020202020204" pitchFamily="34" charset="0"/>
              </a:rPr>
              <a:t>are a Canadian citizen</a:t>
            </a:r>
          </a:p>
          <a:p>
            <a:pPr lvl="1">
              <a:buClr>
                <a:srgbClr val="5A0026"/>
              </a:buClr>
              <a:buSzPct val="120000"/>
              <a:buFont typeface="Calibri" panose="020F0502020204030204" pitchFamily="34" charset="0"/>
              <a:buChar char="–"/>
            </a:pPr>
            <a:r>
              <a:rPr lang="en-CA" sz="2900" noProof="0" dirty="0">
                <a:cs typeface="Arial" panose="020B0604020202020204" pitchFamily="34" charset="0"/>
              </a:rPr>
              <a:t>are at least 18 years old on election day </a:t>
            </a:r>
          </a:p>
          <a:p>
            <a:pPr lvl="1">
              <a:buClr>
                <a:srgbClr val="5A0026"/>
              </a:buClr>
              <a:buSzPct val="120000"/>
              <a:buFont typeface="Calibri" panose="020F0502020204030204" pitchFamily="34" charset="0"/>
              <a:buChar char="–"/>
            </a:pPr>
            <a:r>
              <a:rPr lang="en-CA" sz="2900" noProof="0" dirty="0">
                <a:cs typeface="Arial" panose="020B0604020202020204" pitchFamily="34" charset="0"/>
              </a:rPr>
              <a:t>can prove your identity and address</a:t>
            </a:r>
          </a:p>
          <a:p>
            <a:pPr marL="457200" lvl="1" indent="0">
              <a:buClr>
                <a:srgbClr val="5A0026"/>
              </a:buClr>
              <a:buSzPct val="120000"/>
              <a:buNone/>
            </a:pPr>
            <a:endParaRPr lang="fr-CA" sz="2900" dirty="0">
              <a:cs typeface="Arial" panose="020B0604020202020204" pitchFamily="34" charset="0"/>
            </a:endParaRPr>
          </a:p>
          <a:p>
            <a:pPr>
              <a:buClr>
                <a:srgbClr val="5A0026"/>
              </a:buClr>
              <a:buSzPct val="120000"/>
            </a:pPr>
            <a:r>
              <a:rPr lang="fr-CA" sz="3100" dirty="0">
                <a:cs typeface="Arial" panose="020B0604020202020204" pitchFamily="34" charset="0"/>
              </a:rPr>
              <a:t>For </a:t>
            </a:r>
            <a:r>
              <a:rPr lang="fr-CA" sz="3100" dirty="0" err="1">
                <a:cs typeface="Arial" panose="020B0604020202020204" pitchFamily="34" charset="0"/>
              </a:rPr>
              <a:t>students</a:t>
            </a:r>
            <a:r>
              <a:rPr lang="fr-CA" sz="3100" dirty="0">
                <a:cs typeface="Arial" panose="020B0604020202020204" pitchFamily="34" charset="0"/>
              </a:rPr>
              <a:t> </a:t>
            </a:r>
            <a:r>
              <a:rPr lang="fr-CA" sz="3100" dirty="0" err="1">
                <a:cs typeface="Arial" panose="020B0604020202020204" pitchFamily="34" charset="0"/>
              </a:rPr>
              <a:t>under</a:t>
            </a:r>
            <a:r>
              <a:rPr lang="fr-CA" sz="3100" dirty="0">
                <a:cs typeface="Arial" panose="020B0604020202020204" pitchFamily="34" charset="0"/>
              </a:rPr>
              <a:t> 18, </a:t>
            </a:r>
            <a:r>
              <a:rPr lang="fr-CA" sz="3100" dirty="0" err="1">
                <a:cs typeface="Arial" panose="020B0604020202020204" pitchFamily="34" charset="0"/>
              </a:rPr>
              <a:t>your</a:t>
            </a:r>
            <a:r>
              <a:rPr lang="fr-CA" sz="3100" dirty="0">
                <a:cs typeface="Arial" panose="020B0604020202020204" pitchFamily="34" charset="0"/>
              </a:rPr>
              <a:t> </a:t>
            </a:r>
            <a:r>
              <a:rPr lang="fr-CA" sz="3100" dirty="0" err="1">
                <a:cs typeface="Arial" panose="020B0604020202020204" pitchFamily="34" charset="0"/>
              </a:rPr>
              <a:t>school</a:t>
            </a:r>
            <a:r>
              <a:rPr lang="fr-CA" sz="3100" dirty="0">
                <a:cs typeface="Arial" panose="020B0604020202020204" pitchFamily="34" charset="0"/>
              </a:rPr>
              <a:t> </a:t>
            </a:r>
            <a:r>
              <a:rPr lang="fr-CA" sz="3100" dirty="0" err="1">
                <a:cs typeface="Arial" panose="020B0604020202020204" pitchFamily="34" charset="0"/>
              </a:rPr>
              <a:t>can</a:t>
            </a:r>
            <a:r>
              <a:rPr lang="fr-CA" sz="3100" dirty="0">
                <a:cs typeface="Arial" panose="020B0604020202020204" pitchFamily="34" charset="0"/>
              </a:rPr>
              <a:t> </a:t>
            </a:r>
            <a:r>
              <a:rPr lang="fr-CA" sz="3100" dirty="0" err="1">
                <a:cs typeface="Arial" panose="020B0604020202020204" pitchFamily="34" charset="0"/>
              </a:rPr>
              <a:t>participate</a:t>
            </a:r>
            <a:r>
              <a:rPr lang="fr-CA" sz="3100" dirty="0">
                <a:cs typeface="Arial" panose="020B0604020202020204" pitchFamily="34" charset="0"/>
              </a:rPr>
              <a:t> in </a:t>
            </a:r>
            <a:r>
              <a:rPr lang="fr-CA" sz="3100" dirty="0" err="1">
                <a:cs typeface="Arial" panose="020B0604020202020204" pitchFamily="34" charset="0"/>
              </a:rPr>
              <a:t>Student</a:t>
            </a:r>
            <a:r>
              <a:rPr lang="fr-CA" sz="3100" dirty="0">
                <a:cs typeface="Arial" panose="020B0604020202020204" pitchFamily="34" charset="0"/>
              </a:rPr>
              <a:t> Vote </a:t>
            </a:r>
            <a:r>
              <a:rPr lang="fr-CA" sz="3100" noProof="0" dirty="0">
                <a:cs typeface="Arial" panose="020B0604020202020204" pitchFamily="34" charset="0"/>
              </a:rPr>
              <a:t>– a hands-on </a:t>
            </a:r>
            <a:r>
              <a:rPr lang="fr-CA" sz="3100" noProof="0" dirty="0" err="1">
                <a:cs typeface="Arial" panose="020B0604020202020204" pitchFamily="34" charset="0"/>
              </a:rPr>
              <a:t>parallel</a:t>
            </a:r>
            <a:r>
              <a:rPr lang="fr-CA" sz="3100" noProof="0" dirty="0">
                <a:cs typeface="Arial" panose="020B0604020202020204" pitchFamily="34" charset="0"/>
              </a:rPr>
              <a:t> </a:t>
            </a:r>
            <a:r>
              <a:rPr lang="fr-CA" sz="3100" noProof="0" dirty="0" err="1">
                <a:cs typeface="Arial" panose="020B0604020202020204" pitchFamily="34" charset="0"/>
              </a:rPr>
              <a:t>election</a:t>
            </a:r>
            <a:r>
              <a:rPr lang="fr-CA" sz="3100" noProof="0" dirty="0">
                <a:cs typeface="Arial" panose="020B0604020202020204" pitchFamily="34" charset="0"/>
              </a:rPr>
              <a:t> program: </a:t>
            </a:r>
            <a:r>
              <a:rPr lang="fr-CA" sz="3100" noProof="0" dirty="0">
                <a:cs typeface="Arial" panose="020B0604020202020204" pitchFamily="34" charset="0"/>
                <a:hlinkClick r:id="rId3"/>
              </a:rPr>
              <a:t>studentvote.ca</a:t>
            </a:r>
            <a:endParaRPr lang="en-CA" sz="3100" noProof="0" dirty="0">
              <a:cs typeface="Arial" panose="020B0604020202020204" pitchFamily="34" charset="0"/>
            </a:endParaRPr>
          </a:p>
          <a:p>
            <a:pPr marL="0" lvl="0" indent="0">
              <a:spcBef>
                <a:spcPts val="0"/>
              </a:spcBef>
              <a:buSzPct val="100000"/>
              <a:buNone/>
            </a:pPr>
            <a:endParaRPr lang="fr-CA" sz="1200" noProof="0" dirty="0">
              <a:cs typeface="Arial" panose="020B0604020202020204" pitchFamily="34" charset="0"/>
            </a:endParaRPr>
          </a:p>
        </p:txBody>
      </p:sp>
      <p:sp>
        <p:nvSpPr>
          <p:cNvPr id="5" name="Slide Number Placeholder 3"/>
          <p:cNvSpPr>
            <a:spLocks noGrp="1"/>
          </p:cNvSpPr>
          <p:nvPr>
            <p:ph type="sldNum" sz="quarter" idx="12"/>
          </p:nvPr>
        </p:nvSpPr>
        <p:spPr>
          <a:xfrm>
            <a:off x="6876256" y="6453336"/>
            <a:ext cx="2133600" cy="365125"/>
          </a:xfrm>
        </p:spPr>
        <p:txBody>
          <a:bodyPr/>
          <a:lstStyle/>
          <a:p>
            <a:fld id="{3690EF60-7F7D-405B-99A7-2C5AFAA6E529}" type="slidenum">
              <a:rPr lang="en-CA" smtClean="0"/>
              <a:t>3</a:t>
            </a:fld>
            <a:endParaRPr lang="en-CA" dirty="0"/>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84168" y="980728"/>
            <a:ext cx="2952750" cy="2781491"/>
          </a:xfrm>
          <a:prstGeom prst="rect">
            <a:avLst/>
          </a:prstGeom>
        </p:spPr>
      </p:pic>
    </p:spTree>
    <p:extLst>
      <p:ext uri="{BB962C8B-B14F-4D97-AF65-F5344CB8AC3E}">
        <p14:creationId xmlns:p14="http://schemas.microsoft.com/office/powerpoint/2010/main" val="2171146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noProof="0" dirty="0"/>
              <a:t>Registration </a:t>
            </a:r>
            <a:endParaRPr lang="en-CA" b="1" noProof="0" dirty="0"/>
          </a:p>
        </p:txBody>
      </p:sp>
      <p:sp>
        <p:nvSpPr>
          <p:cNvPr id="3" name="Content Placeholder 2"/>
          <p:cNvSpPr>
            <a:spLocks noGrp="1"/>
          </p:cNvSpPr>
          <p:nvPr>
            <p:ph idx="1"/>
          </p:nvPr>
        </p:nvSpPr>
        <p:spPr>
          <a:xfrm>
            <a:off x="433522" y="1384177"/>
            <a:ext cx="8229600" cy="2188839"/>
          </a:xfrm>
        </p:spPr>
        <p:txBody>
          <a:bodyPr>
            <a:normAutofit/>
          </a:bodyPr>
          <a:lstStyle/>
          <a:p>
            <a:pPr lvl="0">
              <a:buSzPct val="155000"/>
              <a:buBlip>
                <a:blip r:embed="rId2"/>
              </a:buBlip>
            </a:pPr>
            <a:r>
              <a:rPr lang="en-CA" sz="3000" b="1" noProof="0" dirty="0">
                <a:cs typeface="Arial" panose="020B0604020202020204" pitchFamily="34" charset="0"/>
              </a:rPr>
              <a:t>Am I registered to vote?</a:t>
            </a:r>
          </a:p>
          <a:p>
            <a:pPr marL="0" lvl="0" indent="0">
              <a:buSzPct val="155000"/>
              <a:buNone/>
            </a:pPr>
            <a:endParaRPr lang="en-CA" sz="1300" b="1" noProof="0" dirty="0">
              <a:cs typeface="Arial" panose="020B0604020202020204" pitchFamily="34" charset="0"/>
            </a:endParaRPr>
          </a:p>
          <a:p>
            <a:pPr>
              <a:buSzPct val="100000"/>
            </a:pPr>
            <a:r>
              <a:rPr lang="en-CA" sz="1800" b="1" noProof="0" dirty="0">
                <a:cs typeface="Arial" panose="020B0604020202020204" pitchFamily="34" charset="0"/>
              </a:rPr>
              <a:t>Make sure you’re registered </a:t>
            </a:r>
          </a:p>
          <a:p>
            <a:pPr lvl="1">
              <a:buClr>
                <a:srgbClr val="5A0026"/>
              </a:buClr>
              <a:buSzPct val="120000"/>
              <a:buFont typeface="Calibri" panose="020F0502020204030204" pitchFamily="34" charset="0"/>
              <a:buChar char="–"/>
            </a:pPr>
            <a:r>
              <a:rPr lang="en-CA" sz="1800" noProof="0" dirty="0">
                <a:cs typeface="Arial" panose="020B0604020202020204" pitchFamily="34" charset="0"/>
              </a:rPr>
              <a:t>You can check, update or complete your registration at elections.ca.</a:t>
            </a:r>
          </a:p>
          <a:p>
            <a:pPr lvl="1">
              <a:spcAft>
                <a:spcPts val="600"/>
              </a:spcAft>
              <a:buClr>
                <a:srgbClr val="5A0026"/>
              </a:buClr>
              <a:buSzPct val="120000"/>
              <a:buFont typeface="Calibri" panose="020F0502020204030204" pitchFamily="34" charset="0"/>
              <a:buChar char="–"/>
            </a:pPr>
            <a:r>
              <a:rPr lang="en-CA" sz="1800" noProof="0" dirty="0">
                <a:cs typeface="Arial" panose="020B0604020202020204" pitchFamily="34" charset="0"/>
              </a:rPr>
              <a:t>Registering in advance is easy and will save you time when you go to vote.</a:t>
            </a:r>
          </a:p>
          <a:p>
            <a:pPr marL="0" indent="0">
              <a:buNone/>
            </a:pPr>
            <a:endParaRPr lang="en-CA" noProof="0" dirty="0"/>
          </a:p>
        </p:txBody>
      </p:sp>
      <p:sp>
        <p:nvSpPr>
          <p:cNvPr id="5" name="Slide Number Placeholder 3"/>
          <p:cNvSpPr>
            <a:spLocks noGrp="1"/>
          </p:cNvSpPr>
          <p:nvPr>
            <p:ph type="sldNum" sz="quarter" idx="12"/>
          </p:nvPr>
        </p:nvSpPr>
        <p:spPr>
          <a:xfrm>
            <a:off x="6876256" y="6453336"/>
            <a:ext cx="2133600" cy="365125"/>
          </a:xfrm>
        </p:spPr>
        <p:txBody>
          <a:bodyPr/>
          <a:lstStyle/>
          <a:p>
            <a:fld id="{3690EF60-7F7D-405B-99A7-2C5AFAA6E529}" type="slidenum">
              <a:rPr lang="en-CA" smtClean="0"/>
              <a:t>4</a:t>
            </a:fld>
            <a:endParaRPr lang="en-CA"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32040" y="4077072"/>
            <a:ext cx="3810000" cy="1914525"/>
          </a:xfrm>
          <a:prstGeom prst="rect">
            <a:avLst/>
          </a:prstGeom>
        </p:spPr>
      </p:pic>
      <p:sp>
        <p:nvSpPr>
          <p:cNvPr id="7" name="TextBox 6"/>
          <p:cNvSpPr txBox="1"/>
          <p:nvPr/>
        </p:nvSpPr>
        <p:spPr>
          <a:xfrm>
            <a:off x="435085" y="3284984"/>
            <a:ext cx="8136904" cy="978729"/>
          </a:xfrm>
          <a:prstGeom prst="rect">
            <a:avLst/>
          </a:prstGeom>
          <a:noFill/>
        </p:spPr>
        <p:txBody>
          <a:bodyPr wrap="square" rtlCol="0">
            <a:spAutoFit/>
          </a:bodyPr>
          <a:lstStyle/>
          <a:p>
            <a:pPr marL="342900" indent="-342900">
              <a:buSzPct val="100000"/>
              <a:buFont typeface="Arial" panose="020B0604020202020204" pitchFamily="34" charset="0"/>
              <a:buChar char="•"/>
            </a:pPr>
            <a:r>
              <a:rPr lang="en-CA" b="1" dirty="0">
                <a:solidFill>
                  <a:srgbClr val="6A0032"/>
                </a:solidFill>
                <a:cs typeface="Arial" panose="020B0604020202020204" pitchFamily="34" charset="0"/>
              </a:rPr>
              <a:t>Watch for your voter information card</a:t>
            </a:r>
          </a:p>
          <a:p>
            <a:pPr marL="742950" lvl="1" indent="-285750">
              <a:spcBef>
                <a:spcPct val="20000"/>
              </a:spcBef>
              <a:buClr>
                <a:srgbClr val="5A0026"/>
              </a:buClr>
              <a:buSzPct val="120000"/>
              <a:buFont typeface="Calibri" panose="020F0502020204030204" pitchFamily="34" charset="0"/>
              <a:buChar char="–"/>
            </a:pPr>
            <a:r>
              <a:rPr lang="en-CA" dirty="0">
                <a:solidFill>
                  <a:srgbClr val="6A0032"/>
                </a:solidFill>
                <a:cs typeface="Arial" panose="020B0604020202020204" pitchFamily="34" charset="0"/>
              </a:rPr>
              <a:t>Once you’re registered, you’ll get a card in the mail soon after the </a:t>
            </a:r>
            <a:br>
              <a:rPr lang="en-CA" dirty="0">
                <a:solidFill>
                  <a:srgbClr val="6A0032"/>
                </a:solidFill>
                <a:cs typeface="Arial" panose="020B0604020202020204" pitchFamily="34" charset="0"/>
              </a:rPr>
            </a:br>
            <a:r>
              <a:rPr lang="en-CA" dirty="0">
                <a:solidFill>
                  <a:srgbClr val="6A0032"/>
                </a:solidFill>
                <a:cs typeface="Arial" panose="020B0604020202020204" pitchFamily="34" charset="0"/>
              </a:rPr>
              <a:t>election is called.</a:t>
            </a:r>
          </a:p>
        </p:txBody>
      </p:sp>
      <p:sp>
        <p:nvSpPr>
          <p:cNvPr id="8" name="TextBox 7"/>
          <p:cNvSpPr txBox="1"/>
          <p:nvPr/>
        </p:nvSpPr>
        <p:spPr>
          <a:xfrm>
            <a:off x="435085" y="4279003"/>
            <a:ext cx="4608512" cy="2086725"/>
          </a:xfrm>
          <a:prstGeom prst="rect">
            <a:avLst/>
          </a:prstGeom>
          <a:noFill/>
        </p:spPr>
        <p:txBody>
          <a:bodyPr wrap="square" rtlCol="0">
            <a:spAutoFit/>
          </a:bodyPr>
          <a:lstStyle/>
          <a:p>
            <a:pPr marL="742950" lvl="1" indent="-285750">
              <a:spcBef>
                <a:spcPct val="20000"/>
              </a:spcBef>
              <a:buClr>
                <a:srgbClr val="5A0026"/>
              </a:buClr>
              <a:buSzPct val="120000"/>
              <a:buFont typeface="Calibri" panose="020F0502020204030204" pitchFamily="34" charset="0"/>
              <a:buChar char="–"/>
            </a:pPr>
            <a:r>
              <a:rPr lang="en-CA" dirty="0">
                <a:solidFill>
                  <a:srgbClr val="6A0032"/>
                </a:solidFill>
                <a:cs typeface="Arial" panose="020B0604020202020204" pitchFamily="34" charset="0"/>
              </a:rPr>
              <a:t>It tells you when, where and ways to vote and the accessibility of your polling places.</a:t>
            </a:r>
          </a:p>
          <a:p>
            <a:pPr marL="742950" lvl="1" indent="-285750">
              <a:spcBef>
                <a:spcPct val="20000"/>
              </a:spcBef>
              <a:buClr>
                <a:srgbClr val="5A0026"/>
              </a:buClr>
              <a:buSzPct val="120000"/>
              <a:buFont typeface="Calibri" panose="020F0502020204030204" pitchFamily="34" charset="0"/>
              <a:buChar char="–"/>
            </a:pPr>
            <a:r>
              <a:rPr lang="en-CA" dirty="0">
                <a:solidFill>
                  <a:srgbClr val="6A0032"/>
                </a:solidFill>
                <a:cs typeface="Arial" panose="020B0604020202020204" pitchFamily="34" charset="0"/>
              </a:rPr>
              <a:t>Check your name and address on the card and contact Elections Canada if there are errors.</a:t>
            </a:r>
          </a:p>
          <a:p>
            <a:endParaRPr lang="en-CA" dirty="0"/>
          </a:p>
        </p:txBody>
      </p:sp>
    </p:spTree>
    <p:extLst>
      <p:ext uri="{BB962C8B-B14F-4D97-AF65-F5344CB8AC3E}">
        <p14:creationId xmlns:p14="http://schemas.microsoft.com/office/powerpoint/2010/main" val="2171146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noProof="0" dirty="0"/>
              <a:t>Voter Identification</a:t>
            </a:r>
            <a:endParaRPr lang="en-CA" b="1" noProof="0" dirty="0"/>
          </a:p>
        </p:txBody>
      </p:sp>
      <p:sp>
        <p:nvSpPr>
          <p:cNvPr id="5" name="Slide Number Placeholder 3"/>
          <p:cNvSpPr>
            <a:spLocks noGrp="1"/>
          </p:cNvSpPr>
          <p:nvPr>
            <p:ph type="sldNum" sz="quarter" idx="12"/>
          </p:nvPr>
        </p:nvSpPr>
        <p:spPr>
          <a:xfrm>
            <a:off x="6876256" y="6453336"/>
            <a:ext cx="2133600" cy="365125"/>
          </a:xfrm>
        </p:spPr>
        <p:txBody>
          <a:bodyPr/>
          <a:lstStyle/>
          <a:p>
            <a:fld id="{3690EF60-7F7D-405B-99A7-2C5AFAA6E529}" type="slidenum">
              <a:rPr lang="en-CA" smtClean="0"/>
              <a:t>5</a:t>
            </a:fld>
            <a:endParaRPr lang="en-CA" dirty="0"/>
          </a:p>
        </p:txBody>
      </p:sp>
      <p:sp>
        <p:nvSpPr>
          <p:cNvPr id="12" name="Content Placeholder 2"/>
          <p:cNvSpPr>
            <a:spLocks noGrp="1"/>
          </p:cNvSpPr>
          <p:nvPr>
            <p:ph idx="1"/>
          </p:nvPr>
        </p:nvSpPr>
        <p:spPr>
          <a:xfrm>
            <a:off x="369796" y="1340768"/>
            <a:ext cx="8363272" cy="648072"/>
          </a:xfrm>
        </p:spPr>
        <p:txBody>
          <a:bodyPr>
            <a:normAutofit/>
          </a:bodyPr>
          <a:lstStyle/>
          <a:p>
            <a:pPr lvl="0">
              <a:buSzPct val="155000"/>
              <a:buBlip>
                <a:blip r:embed="rId2"/>
              </a:buBlip>
            </a:pPr>
            <a:r>
              <a:rPr lang="en-CA" sz="3000" b="1" noProof="0" dirty="0">
                <a:cs typeface="Arial" panose="020B0604020202020204" pitchFamily="34" charset="0"/>
              </a:rPr>
              <a:t>What ID should I take with me?</a:t>
            </a:r>
            <a:endParaRPr lang="en-CA" sz="1300" noProof="0" dirty="0">
              <a:cs typeface="Arial" panose="020B0604020202020204" pitchFamily="34" charset="0"/>
            </a:endParaRPr>
          </a:p>
          <a:p>
            <a:pPr marL="0" indent="0">
              <a:buSzPct val="100000"/>
              <a:buNone/>
            </a:pPr>
            <a:endParaRPr lang="en-CA" sz="2400" b="1" dirty="0">
              <a:cs typeface="Arial" panose="020B0604020202020204" pitchFamily="34" charset="0"/>
            </a:endParaRPr>
          </a:p>
          <a:p>
            <a:pPr>
              <a:buSzPct val="100000"/>
            </a:pPr>
            <a:endParaRPr lang="en-CA" sz="2400" noProof="0" dirty="0">
              <a:cs typeface="Arial" panose="020B0604020202020204" pitchFamily="34" charset="0"/>
            </a:endParaRPr>
          </a:p>
          <a:p>
            <a:pPr marL="0" lvl="0" indent="0" algn="ctr">
              <a:spcAft>
                <a:spcPts val="600"/>
              </a:spcAft>
              <a:buSzPct val="100000"/>
              <a:buNone/>
            </a:pPr>
            <a:endParaRPr lang="en-CA" sz="2400" b="1" noProof="0" dirty="0">
              <a:cs typeface="Arial" panose="020B0604020202020204" pitchFamily="34"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2543" y="2258137"/>
            <a:ext cx="1270565" cy="1012481"/>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23108" y="2182228"/>
            <a:ext cx="1359420" cy="1043119"/>
          </a:xfrm>
          <a:prstGeom prst="rect">
            <a:avLst/>
          </a:prstGeom>
        </p:spPr>
      </p:pic>
      <p:sp>
        <p:nvSpPr>
          <p:cNvPr id="8" name="TextBox 7"/>
          <p:cNvSpPr txBox="1"/>
          <p:nvPr/>
        </p:nvSpPr>
        <p:spPr>
          <a:xfrm>
            <a:off x="395535" y="3429000"/>
            <a:ext cx="8372612" cy="830997"/>
          </a:xfrm>
          <a:prstGeom prst="rect">
            <a:avLst/>
          </a:prstGeom>
          <a:noFill/>
        </p:spPr>
        <p:txBody>
          <a:bodyPr wrap="square" rtlCol="0">
            <a:spAutoFit/>
          </a:bodyPr>
          <a:lstStyle/>
          <a:p>
            <a:r>
              <a:rPr lang="en-CA" sz="1500" dirty="0">
                <a:solidFill>
                  <a:srgbClr val="6A0032"/>
                </a:solidFill>
                <a:cs typeface="Arial" panose="020B0604020202020204" pitchFamily="34" charset="0"/>
              </a:rPr>
              <a:t>Show </a:t>
            </a:r>
            <a:r>
              <a:rPr lang="en-CA" sz="1500" b="1" dirty="0">
                <a:solidFill>
                  <a:srgbClr val="6A0032"/>
                </a:solidFill>
                <a:cs typeface="Arial" panose="020B0604020202020204" pitchFamily="34" charset="0"/>
              </a:rPr>
              <a:t>2 pieces </a:t>
            </a:r>
            <a:r>
              <a:rPr lang="en-CA" sz="1500" dirty="0">
                <a:solidFill>
                  <a:srgbClr val="6A0032"/>
                </a:solidFill>
                <a:cs typeface="Arial" panose="020B0604020202020204" pitchFamily="34" charset="0"/>
              </a:rPr>
              <a:t>of ID. </a:t>
            </a:r>
            <a:r>
              <a:rPr lang="en-CA" sz="1500" b="1" dirty="0">
                <a:solidFill>
                  <a:srgbClr val="6A0032"/>
                </a:solidFill>
                <a:cs typeface="Arial" panose="020B0604020202020204" pitchFamily="34" charset="0"/>
              </a:rPr>
              <a:t>Both must have </a:t>
            </a:r>
            <a:r>
              <a:rPr lang="en-CA" sz="1500" b="1">
                <a:solidFill>
                  <a:srgbClr val="6A0032"/>
                </a:solidFill>
                <a:cs typeface="Arial" panose="020B0604020202020204" pitchFamily="34" charset="0"/>
              </a:rPr>
              <a:t>your name </a:t>
            </a:r>
            <a:r>
              <a:rPr lang="en-CA" sz="1500" b="1" dirty="0">
                <a:solidFill>
                  <a:srgbClr val="6A0032"/>
                </a:solidFill>
                <a:cs typeface="Arial" panose="020B0604020202020204" pitchFamily="34" charset="0"/>
              </a:rPr>
              <a:t>and 1 must have your current address </a:t>
            </a:r>
            <a:r>
              <a:rPr lang="en-CA" sz="1500" dirty="0">
                <a:solidFill>
                  <a:srgbClr val="6A0032"/>
                </a:solidFill>
                <a:cs typeface="Arial" panose="020B0604020202020204" pitchFamily="34" charset="0"/>
              </a:rPr>
              <a:t>(e.g. health card </a:t>
            </a:r>
            <a:br>
              <a:rPr lang="en-CA" sz="1500" dirty="0">
                <a:solidFill>
                  <a:srgbClr val="6A0032"/>
                </a:solidFill>
                <a:cs typeface="Arial" panose="020B0604020202020204" pitchFamily="34" charset="0"/>
              </a:rPr>
            </a:br>
            <a:r>
              <a:rPr lang="en-CA" sz="1500" dirty="0">
                <a:solidFill>
                  <a:srgbClr val="6A0032"/>
                </a:solidFill>
                <a:cs typeface="Arial" panose="020B0604020202020204" pitchFamily="34" charset="0"/>
              </a:rPr>
              <a:t>and a utility bill). </a:t>
            </a:r>
            <a:endParaRPr lang="en-CA" sz="1500" b="1" dirty="0">
              <a:solidFill>
                <a:srgbClr val="6A0032"/>
              </a:solidFill>
              <a:cs typeface="Arial" panose="020B0604020202020204" pitchFamily="34" charset="0"/>
            </a:endParaRPr>
          </a:p>
          <a:p>
            <a:endParaRPr lang="en-CA" dirty="0">
              <a:solidFill>
                <a:srgbClr val="6A0032"/>
              </a:solidFill>
            </a:endParaRPr>
          </a:p>
        </p:txBody>
      </p:sp>
      <p:sp>
        <p:nvSpPr>
          <p:cNvPr id="9" name="TextBox 8"/>
          <p:cNvSpPr txBox="1"/>
          <p:nvPr/>
        </p:nvSpPr>
        <p:spPr>
          <a:xfrm>
            <a:off x="395535" y="2348880"/>
            <a:ext cx="5857007" cy="553998"/>
          </a:xfrm>
          <a:prstGeom prst="rect">
            <a:avLst/>
          </a:prstGeom>
          <a:noFill/>
        </p:spPr>
        <p:txBody>
          <a:bodyPr wrap="square" rtlCol="0">
            <a:spAutoFit/>
          </a:bodyPr>
          <a:lstStyle/>
          <a:p>
            <a:r>
              <a:rPr lang="en-CA" sz="1500" dirty="0">
                <a:solidFill>
                  <a:srgbClr val="6A0032"/>
                </a:solidFill>
                <a:cs typeface="Arial" panose="020B0604020202020204" pitchFamily="34" charset="0"/>
              </a:rPr>
              <a:t>Show </a:t>
            </a:r>
            <a:r>
              <a:rPr lang="en-CA" sz="1500" b="1" dirty="0">
                <a:solidFill>
                  <a:srgbClr val="6A0032"/>
                </a:solidFill>
                <a:cs typeface="Arial" panose="020B0604020202020204" pitchFamily="34" charset="0"/>
              </a:rPr>
              <a:t>1 piece </a:t>
            </a:r>
            <a:r>
              <a:rPr lang="en-CA" sz="1500" dirty="0">
                <a:solidFill>
                  <a:srgbClr val="6A0032"/>
                </a:solidFill>
                <a:cs typeface="Arial" panose="020B0604020202020204" pitchFamily="34" charset="0"/>
              </a:rPr>
              <a:t>of government-issued ID with </a:t>
            </a:r>
            <a:r>
              <a:rPr lang="en-CA" sz="1500" b="1" dirty="0">
                <a:solidFill>
                  <a:srgbClr val="6A0032"/>
                </a:solidFill>
                <a:cs typeface="Arial" panose="020B0604020202020204" pitchFamily="34" charset="0"/>
              </a:rPr>
              <a:t>your photo, name and current address</a:t>
            </a:r>
            <a:r>
              <a:rPr lang="en-CA" sz="1500" dirty="0">
                <a:solidFill>
                  <a:srgbClr val="6A0032"/>
                </a:solidFill>
                <a:cs typeface="Arial" panose="020B0604020202020204" pitchFamily="34" charset="0"/>
              </a:rPr>
              <a:t> (e.g. driver’s licence or a provincial or territorial ID card).</a:t>
            </a:r>
            <a:endParaRPr lang="en-CA" sz="1500" dirty="0">
              <a:solidFill>
                <a:srgbClr val="6A0032"/>
              </a:solidFill>
            </a:endParaRPr>
          </a:p>
        </p:txBody>
      </p:sp>
      <p:sp>
        <p:nvSpPr>
          <p:cNvPr id="10" name="TextBox 9"/>
          <p:cNvSpPr txBox="1"/>
          <p:nvPr/>
        </p:nvSpPr>
        <p:spPr>
          <a:xfrm>
            <a:off x="395535" y="5298815"/>
            <a:ext cx="8289121" cy="1061829"/>
          </a:xfrm>
          <a:prstGeom prst="rect">
            <a:avLst/>
          </a:prstGeom>
          <a:noFill/>
        </p:spPr>
        <p:txBody>
          <a:bodyPr wrap="square" rtlCol="0">
            <a:spAutoFit/>
          </a:bodyPr>
          <a:lstStyle/>
          <a:p>
            <a:r>
              <a:rPr lang="en-CA" sz="1500" b="1" dirty="0">
                <a:solidFill>
                  <a:srgbClr val="6A0032"/>
                </a:solidFill>
                <a:cs typeface="Arial" panose="020B0604020202020204" pitchFamily="34" charset="0"/>
              </a:rPr>
              <a:t>Take an oath. </a:t>
            </a:r>
            <a:r>
              <a:rPr lang="en-CA" sz="1500" dirty="0">
                <a:solidFill>
                  <a:srgbClr val="6A0032"/>
                </a:solidFill>
                <a:cs typeface="Arial" panose="020B0604020202020204" pitchFamily="34" charset="0"/>
              </a:rPr>
              <a:t>Show two pieces of ID with your name and have someone who knows you attest to your address. They must show proof of identity and address, and be registered in the same polling division. They can attest for only one person.</a:t>
            </a:r>
          </a:p>
          <a:p>
            <a:endParaRPr lang="en-CA" dirty="0">
              <a:solidFill>
                <a:srgbClr val="6A0032"/>
              </a:solidFill>
            </a:endParaRPr>
          </a:p>
        </p:txBody>
      </p:sp>
      <p:pic>
        <p:nvPicPr>
          <p:cNvPr id="11" name="Pictur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051720" y="3809452"/>
            <a:ext cx="1389187" cy="1389187"/>
          </a:xfrm>
          <a:prstGeom prst="rect">
            <a:avLst/>
          </a:prstGeom>
        </p:spPr>
      </p:pic>
      <p:pic>
        <p:nvPicPr>
          <p:cNvPr id="13" name="Picture 1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355344" y="3833412"/>
            <a:ext cx="1313631" cy="1313631"/>
          </a:xfrm>
          <a:prstGeom prst="rect">
            <a:avLst/>
          </a:prstGeom>
        </p:spPr>
      </p:pic>
      <p:pic>
        <p:nvPicPr>
          <p:cNvPr id="15" name="Picture 1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707904" y="3851073"/>
            <a:ext cx="1305946" cy="1305946"/>
          </a:xfrm>
          <a:prstGeom prst="rect">
            <a:avLst/>
          </a:prstGeom>
        </p:spPr>
      </p:pic>
      <p:sp>
        <p:nvSpPr>
          <p:cNvPr id="16" name="TextBox 15"/>
          <p:cNvSpPr txBox="1"/>
          <p:nvPr/>
        </p:nvSpPr>
        <p:spPr>
          <a:xfrm>
            <a:off x="380933" y="1844824"/>
            <a:ext cx="4110899" cy="646331"/>
          </a:xfrm>
          <a:prstGeom prst="rect">
            <a:avLst/>
          </a:prstGeom>
          <a:noFill/>
        </p:spPr>
        <p:txBody>
          <a:bodyPr wrap="square" rtlCol="0">
            <a:spAutoFit/>
          </a:bodyPr>
          <a:lstStyle/>
          <a:p>
            <a:pPr lvl="0"/>
            <a:r>
              <a:rPr lang="en-CA" dirty="0">
                <a:solidFill>
                  <a:srgbClr val="6A0032"/>
                </a:solidFill>
                <a:cs typeface="Arial" panose="020B0604020202020204" pitchFamily="34" charset="0"/>
              </a:rPr>
              <a:t>To prove your identity and address:</a:t>
            </a:r>
          </a:p>
          <a:p>
            <a:endParaRPr lang="en-CA" dirty="0">
              <a:solidFill>
                <a:srgbClr val="6A0032"/>
              </a:solidFill>
            </a:endParaRPr>
          </a:p>
        </p:txBody>
      </p:sp>
      <p:pic>
        <p:nvPicPr>
          <p:cNvPr id="17" name="Picture 16"/>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020272" y="3862248"/>
            <a:ext cx="1224136" cy="1224136"/>
          </a:xfrm>
          <a:prstGeom prst="rect">
            <a:avLst/>
          </a:prstGeom>
        </p:spPr>
      </p:pic>
      <p:sp>
        <p:nvSpPr>
          <p:cNvPr id="20" name="TextBox 19"/>
          <p:cNvSpPr txBox="1"/>
          <p:nvPr/>
        </p:nvSpPr>
        <p:spPr>
          <a:xfrm>
            <a:off x="380933" y="2960106"/>
            <a:ext cx="710722" cy="382685"/>
          </a:xfrm>
          <a:prstGeom prst="rect">
            <a:avLst/>
          </a:prstGeom>
          <a:noFill/>
        </p:spPr>
        <p:txBody>
          <a:bodyPr wrap="square" rtlCol="0">
            <a:spAutoFit/>
          </a:bodyPr>
          <a:lstStyle/>
          <a:p>
            <a:r>
              <a:rPr lang="en-CA" b="1" dirty="0">
                <a:solidFill>
                  <a:srgbClr val="6A0032"/>
                </a:solidFill>
              </a:rPr>
              <a:t>OR</a:t>
            </a:r>
          </a:p>
        </p:txBody>
      </p:sp>
      <p:sp>
        <p:nvSpPr>
          <p:cNvPr id="21" name="TextBox 20"/>
          <p:cNvSpPr txBox="1"/>
          <p:nvPr/>
        </p:nvSpPr>
        <p:spPr>
          <a:xfrm>
            <a:off x="387335" y="4815954"/>
            <a:ext cx="542108" cy="382685"/>
          </a:xfrm>
          <a:prstGeom prst="rect">
            <a:avLst/>
          </a:prstGeom>
          <a:noFill/>
        </p:spPr>
        <p:txBody>
          <a:bodyPr wrap="square" rtlCol="0">
            <a:spAutoFit/>
          </a:bodyPr>
          <a:lstStyle/>
          <a:p>
            <a:r>
              <a:rPr lang="en-CA" b="1" dirty="0">
                <a:solidFill>
                  <a:srgbClr val="6A0032"/>
                </a:solidFill>
              </a:rPr>
              <a:t>OR</a:t>
            </a:r>
          </a:p>
        </p:txBody>
      </p:sp>
    </p:spTree>
    <p:extLst>
      <p:ext uri="{BB962C8B-B14F-4D97-AF65-F5344CB8AC3E}">
        <p14:creationId xmlns:p14="http://schemas.microsoft.com/office/powerpoint/2010/main" val="2171146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noProof="0" dirty="0"/>
              <a:t>Voter Identification – Helpful Tips</a:t>
            </a:r>
            <a:endParaRPr lang="en-CA" b="1" noProof="0" dirty="0"/>
          </a:p>
        </p:txBody>
      </p:sp>
      <p:sp>
        <p:nvSpPr>
          <p:cNvPr id="3" name="Content Placeholder 2"/>
          <p:cNvSpPr>
            <a:spLocks noGrp="1"/>
          </p:cNvSpPr>
          <p:nvPr>
            <p:ph idx="1"/>
          </p:nvPr>
        </p:nvSpPr>
        <p:spPr/>
        <p:txBody>
          <a:bodyPr>
            <a:normAutofit/>
          </a:bodyPr>
          <a:lstStyle/>
          <a:p>
            <a:pPr lvl="0">
              <a:buSzPct val="155000"/>
              <a:buBlip>
                <a:blip r:embed="rId2"/>
              </a:buBlip>
            </a:pPr>
            <a:r>
              <a:rPr lang="en-CA" sz="3000" b="1" noProof="0" dirty="0">
                <a:cs typeface="Arial" panose="020B0604020202020204" pitchFamily="34" charset="0"/>
              </a:rPr>
              <a:t>What else should I know?</a:t>
            </a:r>
          </a:p>
          <a:p>
            <a:pPr marL="0" lvl="0" indent="0">
              <a:buSzPct val="155000"/>
              <a:buNone/>
            </a:pPr>
            <a:endParaRPr lang="en-CA" sz="1300" b="1" noProof="0" dirty="0">
              <a:cs typeface="Arial" panose="020B0604020202020204" pitchFamily="34" charset="0"/>
            </a:endParaRPr>
          </a:p>
          <a:p>
            <a:pPr>
              <a:buSzPct val="100000"/>
            </a:pPr>
            <a:r>
              <a:rPr lang="en-CA" sz="2700" noProof="0" dirty="0">
                <a:cs typeface="Arial" panose="020B0604020202020204" pitchFamily="34" charset="0"/>
              </a:rPr>
              <a:t>Elections Canada accepts original ID cards and documents.</a:t>
            </a:r>
          </a:p>
          <a:p>
            <a:pPr>
              <a:buSzPct val="100000"/>
            </a:pPr>
            <a:r>
              <a:rPr lang="en-CA" sz="2700" noProof="0" dirty="0">
                <a:cs typeface="Arial" panose="020B0604020202020204" pitchFamily="34" charset="0"/>
              </a:rPr>
              <a:t>For documents issued electronically (such as </a:t>
            </a:r>
            <a:br>
              <a:rPr lang="en-CA" sz="2700" noProof="0" dirty="0">
                <a:cs typeface="Arial" panose="020B0604020202020204" pitchFamily="34" charset="0"/>
              </a:rPr>
            </a:br>
            <a:r>
              <a:rPr lang="en-CA" sz="2700" noProof="0" dirty="0">
                <a:cs typeface="Arial" panose="020B0604020202020204" pitchFamily="34" charset="0"/>
              </a:rPr>
              <a:t>e-statements or e-invoices), you can bring printouts </a:t>
            </a:r>
            <a:br>
              <a:rPr lang="en-CA" sz="2700" noProof="0" dirty="0">
                <a:cs typeface="Arial" panose="020B0604020202020204" pitchFamily="34" charset="0"/>
              </a:rPr>
            </a:br>
            <a:r>
              <a:rPr lang="en-CA" sz="2700" noProof="0" dirty="0">
                <a:cs typeface="Arial" panose="020B0604020202020204" pitchFamily="34" charset="0"/>
              </a:rPr>
              <a:t>or show them on a mobile device.</a:t>
            </a:r>
            <a:r>
              <a:rPr lang="en-CA" sz="2700" b="1" noProof="0" dirty="0">
                <a:cs typeface="Arial" panose="020B0604020202020204" pitchFamily="34" charset="0"/>
              </a:rPr>
              <a:t> </a:t>
            </a:r>
          </a:p>
          <a:p>
            <a:pPr>
              <a:buSzPct val="100000"/>
            </a:pPr>
            <a:r>
              <a:rPr lang="en-CA" sz="2700" noProof="0" dirty="0">
                <a:cs typeface="Arial" panose="020B0604020202020204" pitchFamily="34" charset="0"/>
              </a:rPr>
              <a:t>Take your voter information card with you when you </a:t>
            </a:r>
            <a:br>
              <a:rPr lang="en-CA" sz="2700" noProof="0" dirty="0">
                <a:cs typeface="Arial" panose="020B0604020202020204" pitchFamily="34" charset="0"/>
              </a:rPr>
            </a:br>
            <a:r>
              <a:rPr lang="en-CA" sz="2700" noProof="0" dirty="0">
                <a:cs typeface="Arial" panose="020B0604020202020204" pitchFamily="34" charset="0"/>
              </a:rPr>
              <a:t>go to vote. It </a:t>
            </a:r>
            <a:r>
              <a:rPr lang="en-CA" sz="2700" b="1" noProof="0" dirty="0">
                <a:cs typeface="Arial" panose="020B0604020202020204" pitchFamily="34" charset="0"/>
              </a:rPr>
              <a:t>cannot</a:t>
            </a:r>
            <a:r>
              <a:rPr lang="en-CA" sz="2700" noProof="0" dirty="0">
                <a:cs typeface="Arial" panose="020B0604020202020204" pitchFamily="34" charset="0"/>
              </a:rPr>
              <a:t> be used as proof of identity or address, but it will make the voting process faster.</a:t>
            </a:r>
          </a:p>
          <a:p>
            <a:pPr marL="0" lvl="0" indent="0">
              <a:buSzPct val="155000"/>
              <a:buNone/>
            </a:pPr>
            <a:endParaRPr lang="en-CA" sz="3000" b="1" noProof="0" dirty="0">
              <a:cs typeface="Arial" panose="020B0604020202020204" pitchFamily="34" charset="0"/>
            </a:endParaRPr>
          </a:p>
          <a:p>
            <a:pPr marL="0" indent="0">
              <a:buNone/>
            </a:pPr>
            <a:endParaRPr lang="en-CA" noProof="0" dirty="0"/>
          </a:p>
        </p:txBody>
      </p:sp>
      <p:sp>
        <p:nvSpPr>
          <p:cNvPr id="5" name="Slide Number Placeholder 3"/>
          <p:cNvSpPr>
            <a:spLocks noGrp="1"/>
          </p:cNvSpPr>
          <p:nvPr>
            <p:ph type="sldNum" sz="quarter" idx="12"/>
          </p:nvPr>
        </p:nvSpPr>
        <p:spPr>
          <a:xfrm>
            <a:off x="6876256" y="6453336"/>
            <a:ext cx="2133600" cy="365125"/>
          </a:xfrm>
        </p:spPr>
        <p:txBody>
          <a:bodyPr/>
          <a:lstStyle/>
          <a:p>
            <a:fld id="{3690EF60-7F7D-405B-99A7-2C5AFAA6E529}" type="slidenum">
              <a:rPr lang="en-CA" smtClean="0"/>
              <a:t>6</a:t>
            </a:fld>
            <a:endParaRPr lang="en-CA" dirty="0"/>
          </a:p>
        </p:txBody>
      </p:sp>
    </p:spTree>
    <p:extLst>
      <p:ext uri="{BB962C8B-B14F-4D97-AF65-F5344CB8AC3E}">
        <p14:creationId xmlns:p14="http://schemas.microsoft.com/office/powerpoint/2010/main" val="27829207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87724" y="4862786"/>
            <a:ext cx="4968552" cy="1454921"/>
          </a:xfrm>
          <a:prstGeom prst="rect">
            <a:avLst/>
          </a:prstGeom>
        </p:spPr>
      </p:pic>
      <p:sp>
        <p:nvSpPr>
          <p:cNvPr id="2" name="Title 1"/>
          <p:cNvSpPr>
            <a:spLocks noGrp="1"/>
          </p:cNvSpPr>
          <p:nvPr>
            <p:ph type="title"/>
          </p:nvPr>
        </p:nvSpPr>
        <p:spPr/>
        <p:txBody>
          <a:bodyPr/>
          <a:lstStyle/>
          <a:p>
            <a:r>
              <a:rPr lang="en-CA" noProof="0" dirty="0"/>
              <a:t>Ways to Vote</a:t>
            </a:r>
            <a:endParaRPr lang="en-CA" b="1" noProof="0" dirty="0"/>
          </a:p>
        </p:txBody>
      </p:sp>
      <p:sp>
        <p:nvSpPr>
          <p:cNvPr id="3" name="Content Placeholder 2"/>
          <p:cNvSpPr>
            <a:spLocks noGrp="1"/>
          </p:cNvSpPr>
          <p:nvPr>
            <p:ph idx="1"/>
          </p:nvPr>
        </p:nvSpPr>
        <p:spPr>
          <a:xfrm>
            <a:off x="395536" y="1340768"/>
            <a:ext cx="8352928" cy="4597971"/>
          </a:xfrm>
        </p:spPr>
        <p:txBody>
          <a:bodyPr>
            <a:normAutofit/>
          </a:bodyPr>
          <a:lstStyle/>
          <a:p>
            <a:pPr lvl="0">
              <a:buSzPct val="155000"/>
              <a:buBlip>
                <a:blip r:embed="rId3"/>
              </a:buBlip>
            </a:pPr>
            <a:r>
              <a:rPr lang="en-CA" sz="3000" b="1" noProof="0" dirty="0">
                <a:cs typeface="Arial" panose="020B0604020202020204" pitchFamily="34" charset="0"/>
              </a:rPr>
              <a:t>What are the 4 ways to vote?</a:t>
            </a:r>
          </a:p>
          <a:p>
            <a:pPr marL="0" lvl="0" indent="0">
              <a:buSzPct val="155000"/>
              <a:buNone/>
            </a:pPr>
            <a:endParaRPr lang="en-CA" sz="1200" b="1" noProof="0" dirty="0">
              <a:cs typeface="Arial" panose="020B0604020202020204" pitchFamily="34" charset="0"/>
            </a:endParaRPr>
          </a:p>
          <a:p>
            <a:pPr marL="457200" lvl="0" indent="-457200">
              <a:buSzPct val="100000"/>
              <a:buFont typeface="+mj-lt"/>
              <a:buAutoNum type="arabicPeriod"/>
            </a:pPr>
            <a:r>
              <a:rPr lang="en-CA" sz="2500" noProof="0" dirty="0">
                <a:cs typeface="Arial" panose="020B0604020202020204" pitchFamily="34" charset="0"/>
              </a:rPr>
              <a:t>On </a:t>
            </a:r>
            <a:r>
              <a:rPr lang="en-CA" sz="2500" b="1" noProof="0" dirty="0">
                <a:cs typeface="Arial" panose="020B0604020202020204" pitchFamily="34" charset="0"/>
              </a:rPr>
              <a:t>election day</a:t>
            </a:r>
            <a:r>
              <a:rPr lang="en-CA" sz="2500" noProof="0" dirty="0">
                <a:cs typeface="Arial" panose="020B0604020202020204" pitchFamily="34" charset="0"/>
              </a:rPr>
              <a:t>, October 19, at your polling place </a:t>
            </a:r>
          </a:p>
          <a:p>
            <a:pPr lvl="1">
              <a:spcAft>
                <a:spcPts val="600"/>
              </a:spcAft>
              <a:buClr>
                <a:srgbClr val="5A0026"/>
              </a:buClr>
              <a:buSzPct val="120000"/>
              <a:buFont typeface="Calibri" panose="020F0502020204030204" pitchFamily="34" charset="0"/>
              <a:buChar char="–"/>
            </a:pPr>
            <a:r>
              <a:rPr lang="en-CA" sz="2500" dirty="0">
                <a:cs typeface="Arial" panose="020B0604020202020204" pitchFamily="34" charset="0"/>
              </a:rPr>
              <a:t>It will be open for 12 hours.</a:t>
            </a:r>
          </a:p>
          <a:p>
            <a:pPr marL="457200" lvl="1" indent="0">
              <a:spcBef>
                <a:spcPts val="0"/>
              </a:spcBef>
              <a:buClr>
                <a:srgbClr val="5A0026"/>
              </a:buClr>
              <a:buSzPct val="120000"/>
              <a:buNone/>
            </a:pPr>
            <a:endParaRPr lang="en-CA" sz="1200" noProof="0" dirty="0">
              <a:cs typeface="Arial" panose="020B0604020202020204" pitchFamily="34" charset="0"/>
            </a:endParaRPr>
          </a:p>
          <a:p>
            <a:pPr marL="457200" lvl="0" indent="-457200">
              <a:buSzPct val="100000"/>
              <a:buFont typeface="+mj-lt"/>
              <a:buAutoNum type="arabicPeriod"/>
            </a:pPr>
            <a:r>
              <a:rPr lang="en-CA" sz="2500" noProof="0" dirty="0">
                <a:cs typeface="Arial" panose="020B0604020202020204" pitchFamily="34" charset="0"/>
              </a:rPr>
              <a:t>On one of four </a:t>
            </a:r>
            <a:r>
              <a:rPr lang="en-CA" sz="2500" b="1" noProof="0" dirty="0">
                <a:cs typeface="Arial" panose="020B0604020202020204" pitchFamily="34" charset="0"/>
              </a:rPr>
              <a:t>advance voting </a:t>
            </a:r>
            <a:r>
              <a:rPr lang="en-CA" sz="2500" noProof="0" dirty="0">
                <a:cs typeface="Arial" panose="020B0604020202020204" pitchFamily="34" charset="0"/>
              </a:rPr>
              <a:t>days, at your polling place</a:t>
            </a:r>
          </a:p>
          <a:p>
            <a:pPr lvl="1">
              <a:buClr>
                <a:srgbClr val="5A0026"/>
              </a:buClr>
              <a:buSzPct val="120000"/>
              <a:buFont typeface="Calibri" panose="020F0502020204030204" pitchFamily="34" charset="0"/>
              <a:buChar char="–"/>
            </a:pPr>
            <a:r>
              <a:rPr lang="en-CA" sz="2500" noProof="0" dirty="0">
                <a:cs typeface="Arial" panose="020B0604020202020204" pitchFamily="34" charset="0"/>
              </a:rPr>
              <a:t>It will be open Friday, October 9 to Monday, October 12 from noon to 8:00 p.m.</a:t>
            </a:r>
          </a:p>
          <a:p>
            <a:pPr marL="0" lvl="0" indent="0">
              <a:buSzPct val="155000"/>
              <a:buNone/>
            </a:pPr>
            <a:endParaRPr lang="en-CA" sz="3000" b="1" noProof="0" dirty="0">
              <a:cs typeface="Arial" panose="020B0604020202020204" pitchFamily="34" charset="0"/>
            </a:endParaRPr>
          </a:p>
          <a:p>
            <a:pPr marL="0" indent="0">
              <a:buNone/>
            </a:pPr>
            <a:endParaRPr lang="en-CA" noProof="0" dirty="0"/>
          </a:p>
        </p:txBody>
      </p:sp>
      <p:sp>
        <p:nvSpPr>
          <p:cNvPr id="5" name="Slide Number Placeholder 3"/>
          <p:cNvSpPr>
            <a:spLocks noGrp="1"/>
          </p:cNvSpPr>
          <p:nvPr>
            <p:ph type="sldNum" sz="quarter" idx="12"/>
          </p:nvPr>
        </p:nvSpPr>
        <p:spPr>
          <a:xfrm>
            <a:off x="6876256" y="6453336"/>
            <a:ext cx="2133600" cy="365125"/>
          </a:xfrm>
        </p:spPr>
        <p:txBody>
          <a:bodyPr/>
          <a:lstStyle/>
          <a:p>
            <a:fld id="{3690EF60-7F7D-405B-99A7-2C5AFAA6E529}" type="slidenum">
              <a:rPr lang="en-CA" smtClean="0"/>
              <a:t>7</a:t>
            </a:fld>
            <a:endParaRPr lang="en-CA" dirty="0"/>
          </a:p>
        </p:txBody>
      </p:sp>
    </p:spTree>
    <p:extLst>
      <p:ext uri="{BB962C8B-B14F-4D97-AF65-F5344CB8AC3E}">
        <p14:creationId xmlns:p14="http://schemas.microsoft.com/office/powerpoint/2010/main" val="27829207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noProof="0" dirty="0"/>
              <a:t>Ways to Vote</a:t>
            </a:r>
            <a:endParaRPr lang="en-CA" b="1" noProof="0" dirty="0"/>
          </a:p>
        </p:txBody>
      </p:sp>
      <p:sp>
        <p:nvSpPr>
          <p:cNvPr id="3" name="Content Placeholder 2"/>
          <p:cNvSpPr>
            <a:spLocks noGrp="1"/>
          </p:cNvSpPr>
          <p:nvPr>
            <p:ph idx="1"/>
          </p:nvPr>
        </p:nvSpPr>
        <p:spPr>
          <a:xfrm>
            <a:off x="467544" y="1412776"/>
            <a:ext cx="8229600" cy="4525963"/>
          </a:xfrm>
        </p:spPr>
        <p:txBody>
          <a:bodyPr>
            <a:normAutofit fontScale="85000" lnSpcReduction="20000"/>
          </a:bodyPr>
          <a:lstStyle/>
          <a:p>
            <a:pPr lvl="0">
              <a:buSzPct val="155000"/>
              <a:buBlip>
                <a:blip r:embed="rId2"/>
              </a:buBlip>
            </a:pPr>
            <a:r>
              <a:rPr lang="en-CA" sz="3500" b="1" noProof="0" dirty="0">
                <a:cs typeface="Arial" panose="020B0604020202020204" pitchFamily="34" charset="0"/>
              </a:rPr>
              <a:t>What are the 4 ways to vote?</a:t>
            </a:r>
          </a:p>
          <a:p>
            <a:pPr marL="0" lvl="0" indent="0">
              <a:buSzPct val="155000"/>
              <a:buNone/>
            </a:pPr>
            <a:endParaRPr lang="en-CA" sz="1000" b="1" noProof="0" dirty="0">
              <a:cs typeface="Arial" panose="020B0604020202020204" pitchFamily="34" charset="0"/>
            </a:endParaRPr>
          </a:p>
          <a:p>
            <a:pPr marL="0" lvl="0" indent="0">
              <a:spcAft>
                <a:spcPts val="600"/>
              </a:spcAft>
              <a:buSzPct val="100000"/>
              <a:buNone/>
            </a:pPr>
            <a:r>
              <a:rPr lang="en-CA" sz="2500" noProof="0" dirty="0">
                <a:cs typeface="Arial" panose="020B0604020202020204" pitchFamily="34" charset="0"/>
              </a:rPr>
              <a:t>3.  In person at any </a:t>
            </a:r>
            <a:r>
              <a:rPr lang="en-CA" sz="2500" b="1" noProof="0" dirty="0">
                <a:cs typeface="Arial" panose="020B0604020202020204" pitchFamily="34" charset="0"/>
              </a:rPr>
              <a:t>Elections Canada office </a:t>
            </a:r>
          </a:p>
          <a:p>
            <a:pPr lvl="1">
              <a:buClr>
                <a:srgbClr val="5A0026"/>
              </a:buClr>
              <a:buSzPct val="120000"/>
              <a:buFont typeface="Calibri" panose="020F0502020204030204" pitchFamily="34" charset="0"/>
              <a:buChar char="–"/>
            </a:pPr>
            <a:r>
              <a:rPr lang="en-CA" sz="2500" noProof="0" dirty="0">
                <a:cs typeface="Arial" panose="020B0604020202020204" pitchFamily="34" charset="0"/>
              </a:rPr>
              <a:t>After the election is called, you can vote at any Elections Canada office across the country. </a:t>
            </a:r>
          </a:p>
          <a:p>
            <a:pPr lvl="1">
              <a:buClr>
                <a:srgbClr val="5A0026"/>
              </a:buClr>
              <a:buSzPct val="120000"/>
              <a:buFont typeface="Calibri" panose="020F0502020204030204" pitchFamily="34" charset="0"/>
              <a:buChar char="–"/>
            </a:pPr>
            <a:r>
              <a:rPr lang="en-CA" sz="2500" noProof="0" dirty="0">
                <a:cs typeface="Arial" panose="020B0604020202020204" pitchFamily="34" charset="0"/>
              </a:rPr>
              <a:t>Offices are open 7 days a week (go before the deadline – </a:t>
            </a:r>
            <a:br>
              <a:rPr lang="en-CA" sz="2500" noProof="0" dirty="0">
                <a:cs typeface="Arial" panose="020B0604020202020204" pitchFamily="34" charset="0"/>
              </a:rPr>
            </a:br>
            <a:r>
              <a:rPr lang="en-CA" sz="2500" noProof="0" dirty="0">
                <a:cs typeface="Arial" panose="020B0604020202020204" pitchFamily="34" charset="0"/>
              </a:rPr>
              <a:t>6:00 p.m. on Tuesday, October 13).</a:t>
            </a:r>
          </a:p>
          <a:p>
            <a:pPr lvl="1">
              <a:buClr>
                <a:srgbClr val="5A0026"/>
              </a:buClr>
              <a:buSzPct val="120000"/>
              <a:buFont typeface="Arial" panose="020B0604020202020204" pitchFamily="34" charset="0"/>
              <a:buChar char="•"/>
            </a:pPr>
            <a:endParaRPr lang="en-CA" sz="1300" noProof="0" dirty="0">
              <a:cs typeface="Arial" panose="020B0604020202020204" pitchFamily="34" charset="0"/>
            </a:endParaRPr>
          </a:p>
          <a:p>
            <a:pPr marL="0" lvl="0" indent="0">
              <a:buSzPct val="100000"/>
              <a:buNone/>
            </a:pPr>
            <a:r>
              <a:rPr lang="en-CA" sz="2500" noProof="0" dirty="0">
                <a:cs typeface="Arial" panose="020B0604020202020204" pitchFamily="34" charset="0"/>
              </a:rPr>
              <a:t>4.  </a:t>
            </a:r>
            <a:r>
              <a:rPr lang="en-CA" sz="2500" b="1" noProof="0" dirty="0">
                <a:cs typeface="Arial" panose="020B0604020202020204" pitchFamily="34" charset="0"/>
              </a:rPr>
              <a:t>By mail</a:t>
            </a:r>
          </a:p>
          <a:p>
            <a:pPr lvl="1">
              <a:buClr>
                <a:srgbClr val="5A0026"/>
              </a:buClr>
              <a:buSzPct val="120000"/>
              <a:buFont typeface="Calibri" panose="020F0502020204030204" pitchFamily="34" charset="0"/>
              <a:buChar char="–"/>
            </a:pPr>
            <a:r>
              <a:rPr lang="en-CA" sz="2500" noProof="0" dirty="0">
                <a:cs typeface="Arial" panose="020B0604020202020204" pitchFamily="34" charset="0"/>
              </a:rPr>
              <a:t>Apply online at elections.ca before 6:00 p.m. on Tuesday, </a:t>
            </a:r>
            <a:br>
              <a:rPr lang="en-CA" sz="2500" noProof="0" dirty="0">
                <a:cs typeface="Arial" panose="020B0604020202020204" pitchFamily="34" charset="0"/>
              </a:rPr>
            </a:br>
            <a:r>
              <a:rPr lang="en-CA" sz="2500" noProof="0" dirty="0">
                <a:cs typeface="Arial" panose="020B0604020202020204" pitchFamily="34" charset="0"/>
              </a:rPr>
              <a:t>October 13 to receive a voting kit. </a:t>
            </a:r>
          </a:p>
          <a:p>
            <a:pPr lvl="1">
              <a:buClr>
                <a:srgbClr val="5A0026"/>
              </a:buClr>
              <a:buSzPct val="120000"/>
              <a:buFont typeface="Calibri" panose="020F0502020204030204" pitchFamily="34" charset="0"/>
              <a:buChar char="–"/>
            </a:pPr>
            <a:r>
              <a:rPr lang="en-CA" sz="2500" b="1" noProof="0" dirty="0">
                <a:cs typeface="Arial" panose="020B0604020202020204" pitchFamily="34" charset="0"/>
              </a:rPr>
              <a:t>Don’t </a:t>
            </a:r>
            <a:r>
              <a:rPr lang="en-CA" sz="2500" b="1" dirty="0">
                <a:cs typeface="Arial" panose="020B0604020202020204" pitchFamily="34" charset="0"/>
              </a:rPr>
              <a:t>wait! </a:t>
            </a:r>
            <a:r>
              <a:rPr lang="en-CA" sz="2500" dirty="0">
                <a:cs typeface="Arial" panose="020B0604020202020204" pitchFamily="34" charset="0"/>
              </a:rPr>
              <a:t>You need to allow enough time for your voting kit to reach you and for your marked ballot to reach Elections Canada by election day.</a:t>
            </a:r>
          </a:p>
          <a:p>
            <a:pPr lvl="1">
              <a:buClr>
                <a:srgbClr val="5A0026"/>
              </a:buClr>
              <a:buSzPct val="120000"/>
              <a:buFont typeface="Calibri" panose="020F0502020204030204" pitchFamily="34" charset="0"/>
              <a:buChar char="–"/>
            </a:pPr>
            <a:r>
              <a:rPr lang="en-CA" sz="2500" dirty="0">
                <a:cs typeface="Arial" panose="020B0604020202020204" pitchFamily="34" charset="0"/>
              </a:rPr>
              <a:t>Can’t apply online? Call Elections Canada at 1-800-463-6868.</a:t>
            </a:r>
            <a:r>
              <a:rPr lang="en-CA" sz="2500" noProof="0" dirty="0">
                <a:cs typeface="Arial" panose="020B0604020202020204" pitchFamily="34" charset="0"/>
              </a:rPr>
              <a:t> </a:t>
            </a:r>
          </a:p>
          <a:p>
            <a:pPr marL="0" lvl="0" indent="0">
              <a:buSzPct val="155000"/>
              <a:buNone/>
            </a:pPr>
            <a:endParaRPr lang="en-CA" sz="3000" b="1" noProof="0" dirty="0">
              <a:cs typeface="Arial" panose="020B0604020202020204" pitchFamily="34" charset="0"/>
            </a:endParaRPr>
          </a:p>
          <a:p>
            <a:pPr marL="0" indent="0">
              <a:buNone/>
            </a:pPr>
            <a:endParaRPr lang="en-CA" noProof="0" dirty="0"/>
          </a:p>
        </p:txBody>
      </p:sp>
      <p:sp>
        <p:nvSpPr>
          <p:cNvPr id="5" name="Slide Number Placeholder 3"/>
          <p:cNvSpPr>
            <a:spLocks noGrp="1"/>
          </p:cNvSpPr>
          <p:nvPr>
            <p:ph type="sldNum" sz="quarter" idx="12"/>
          </p:nvPr>
        </p:nvSpPr>
        <p:spPr>
          <a:xfrm>
            <a:off x="6876256" y="6453336"/>
            <a:ext cx="2133600" cy="365125"/>
          </a:xfrm>
        </p:spPr>
        <p:txBody>
          <a:bodyPr/>
          <a:lstStyle/>
          <a:p>
            <a:fld id="{3690EF60-7F7D-405B-99A7-2C5AFAA6E529}" type="slidenum">
              <a:rPr lang="en-CA" smtClean="0"/>
              <a:t>8</a:t>
            </a:fld>
            <a:endParaRPr lang="en-CA" dirty="0"/>
          </a:p>
        </p:txBody>
      </p:sp>
    </p:spTree>
    <p:extLst>
      <p:ext uri="{BB962C8B-B14F-4D97-AF65-F5344CB8AC3E}">
        <p14:creationId xmlns:p14="http://schemas.microsoft.com/office/powerpoint/2010/main" val="27829207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noProof="0" dirty="0"/>
              <a:t>Where to Vote</a:t>
            </a:r>
            <a:endParaRPr lang="en-CA" b="1" noProof="0" dirty="0"/>
          </a:p>
        </p:txBody>
      </p:sp>
      <p:sp>
        <p:nvSpPr>
          <p:cNvPr id="3" name="Content Placeholder 2"/>
          <p:cNvSpPr>
            <a:spLocks noGrp="1"/>
          </p:cNvSpPr>
          <p:nvPr>
            <p:ph idx="1"/>
          </p:nvPr>
        </p:nvSpPr>
        <p:spPr/>
        <p:txBody>
          <a:bodyPr>
            <a:normAutofit/>
          </a:bodyPr>
          <a:lstStyle/>
          <a:p>
            <a:pPr lvl="0">
              <a:buSzPct val="155000"/>
              <a:buBlip>
                <a:blip r:embed="rId2"/>
              </a:buBlip>
            </a:pPr>
            <a:r>
              <a:rPr lang="en-CA" sz="3000" b="1" noProof="0" dirty="0">
                <a:cs typeface="Arial" panose="020B0604020202020204" pitchFamily="34" charset="0"/>
              </a:rPr>
              <a:t>How can I find my polling place?</a:t>
            </a:r>
          </a:p>
          <a:p>
            <a:pPr marL="0" lvl="0" indent="0">
              <a:buSzPct val="155000"/>
              <a:buNone/>
            </a:pPr>
            <a:endParaRPr lang="en-CA" sz="800" b="1" noProof="0" dirty="0">
              <a:cs typeface="Arial" panose="020B0604020202020204" pitchFamily="34" charset="0"/>
            </a:endParaRPr>
          </a:p>
          <a:p>
            <a:pPr>
              <a:spcAft>
                <a:spcPts val="600"/>
              </a:spcAft>
              <a:buSzPct val="100000"/>
            </a:pPr>
            <a:r>
              <a:rPr lang="en-CA" sz="2500" noProof="0" dirty="0">
                <a:cs typeface="Arial" panose="020B0604020202020204" pitchFamily="34" charset="0"/>
              </a:rPr>
              <a:t>Check your voter information card. It tells you where </a:t>
            </a:r>
            <a:br>
              <a:rPr lang="en-CA" sz="2500" noProof="0" dirty="0">
                <a:cs typeface="Arial" panose="020B0604020202020204" pitchFamily="34" charset="0"/>
              </a:rPr>
            </a:br>
            <a:r>
              <a:rPr lang="en-CA" sz="2500" noProof="0" dirty="0">
                <a:cs typeface="Arial" panose="020B0604020202020204" pitchFamily="34" charset="0"/>
              </a:rPr>
              <a:t>to vote.</a:t>
            </a:r>
          </a:p>
          <a:p>
            <a:pPr>
              <a:spcAft>
                <a:spcPts val="600"/>
              </a:spcAft>
              <a:buSzPct val="100000"/>
            </a:pPr>
            <a:r>
              <a:rPr lang="en-CA" sz="2500" noProof="0" dirty="0">
                <a:cs typeface="Arial" panose="020B0604020202020204" pitchFamily="34" charset="0"/>
              </a:rPr>
              <a:t>Go to elections.ca and type your postal code into our </a:t>
            </a:r>
            <a:br>
              <a:rPr lang="en-CA" sz="2500" noProof="0" dirty="0">
                <a:cs typeface="Arial" panose="020B0604020202020204" pitchFamily="34" charset="0"/>
              </a:rPr>
            </a:br>
            <a:r>
              <a:rPr lang="en-CA" sz="2500" noProof="0" dirty="0">
                <a:cs typeface="Arial" panose="020B0604020202020204" pitchFamily="34" charset="0"/>
              </a:rPr>
              <a:t>Voter Information Service once the election is called. </a:t>
            </a:r>
          </a:p>
          <a:p>
            <a:pPr>
              <a:spcAft>
                <a:spcPts val="600"/>
              </a:spcAft>
              <a:buSzPct val="100000"/>
            </a:pPr>
            <a:r>
              <a:rPr lang="en-CA" sz="2500" noProof="0" dirty="0">
                <a:cs typeface="Arial" panose="020B0604020202020204" pitchFamily="34" charset="0"/>
              </a:rPr>
              <a:t>Call 1-800-463-6868 or TTY 1-800-361-8935.</a:t>
            </a:r>
          </a:p>
          <a:p>
            <a:pPr marL="0" indent="0">
              <a:spcAft>
                <a:spcPts val="600"/>
              </a:spcAft>
              <a:buSzPct val="100000"/>
              <a:buNone/>
            </a:pPr>
            <a:endParaRPr lang="en-CA" sz="1100" noProof="0" dirty="0">
              <a:cs typeface="Arial" panose="020B0604020202020204" pitchFamily="34" charset="0"/>
            </a:endParaRPr>
          </a:p>
          <a:p>
            <a:pPr marL="0" indent="0">
              <a:spcAft>
                <a:spcPts val="600"/>
              </a:spcAft>
              <a:buSzPct val="100000"/>
              <a:buNone/>
            </a:pPr>
            <a:r>
              <a:rPr lang="en-CA" sz="2500" b="1" noProof="0" dirty="0">
                <a:cs typeface="Arial" panose="020B0604020202020204" pitchFamily="34" charset="0"/>
              </a:rPr>
              <a:t>It’s always good to check – your polling place may have changed since the last time you voted.</a:t>
            </a:r>
          </a:p>
          <a:p>
            <a:pPr marL="0" indent="0">
              <a:buNone/>
            </a:pPr>
            <a:endParaRPr lang="en-CA" noProof="0" dirty="0"/>
          </a:p>
        </p:txBody>
      </p:sp>
      <p:sp>
        <p:nvSpPr>
          <p:cNvPr id="5" name="Slide Number Placeholder 3"/>
          <p:cNvSpPr>
            <a:spLocks noGrp="1"/>
          </p:cNvSpPr>
          <p:nvPr>
            <p:ph type="sldNum" sz="quarter" idx="12"/>
          </p:nvPr>
        </p:nvSpPr>
        <p:spPr>
          <a:xfrm>
            <a:off x="6876256" y="6453336"/>
            <a:ext cx="2133600" cy="365125"/>
          </a:xfrm>
        </p:spPr>
        <p:txBody>
          <a:bodyPr/>
          <a:lstStyle/>
          <a:p>
            <a:fld id="{3690EF60-7F7D-405B-99A7-2C5AFAA6E529}" type="slidenum">
              <a:rPr lang="en-CA" smtClean="0"/>
              <a:t>9</a:t>
            </a:fld>
            <a:endParaRPr lang="en-CA" dirty="0"/>
          </a:p>
        </p:txBody>
      </p:sp>
    </p:spTree>
    <p:extLst>
      <p:ext uri="{BB962C8B-B14F-4D97-AF65-F5344CB8AC3E}">
        <p14:creationId xmlns:p14="http://schemas.microsoft.com/office/powerpoint/2010/main" val="42255881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32784</TotalTime>
  <Words>1164</Words>
  <Application>Microsoft Macintosh PowerPoint</Application>
  <PresentationFormat>On-screen Show (4:3)</PresentationFormat>
  <Paragraphs>139</Paragraphs>
  <Slides>15</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PowerPoint Presentation</vt:lpstr>
      <vt:lpstr>Federal Election Overview</vt:lpstr>
      <vt:lpstr>Eligibility</vt:lpstr>
      <vt:lpstr>Registration </vt:lpstr>
      <vt:lpstr>Voter Identification</vt:lpstr>
      <vt:lpstr>Voter Identification – Helpful Tips</vt:lpstr>
      <vt:lpstr>Ways to Vote</vt:lpstr>
      <vt:lpstr>Ways to Vote</vt:lpstr>
      <vt:lpstr>Where to Vote</vt:lpstr>
      <vt:lpstr>Accessibility </vt:lpstr>
      <vt:lpstr>Accessibility </vt:lpstr>
      <vt:lpstr>Employment </vt:lpstr>
      <vt:lpstr>Providing Feedback</vt:lpstr>
      <vt:lpstr>Spread the Word</vt:lpstr>
      <vt:lpstr>Contact Elections Canada</vt:lpstr>
    </vt:vector>
  </TitlesOfParts>
  <Company>Elections Canada / Élections Canada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George, Mathieu</dc:creator>
  <cp:lastModifiedBy>James Watts</cp:lastModifiedBy>
  <cp:revision>272</cp:revision>
  <cp:lastPrinted>2015-04-14T14:12:36Z</cp:lastPrinted>
  <dcterms:created xsi:type="dcterms:W3CDTF">2015-01-21T18:15:53Z</dcterms:created>
  <dcterms:modified xsi:type="dcterms:W3CDTF">2021-05-05T01:21:48Z</dcterms:modified>
</cp:coreProperties>
</file>