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74" r:id="rId3"/>
    <p:sldId id="261" r:id="rId4"/>
    <p:sldId id="281" r:id="rId5"/>
    <p:sldId id="256" r:id="rId6"/>
    <p:sldId id="273" r:id="rId7"/>
    <p:sldId id="271" r:id="rId8"/>
    <p:sldId id="257" r:id="rId9"/>
    <p:sldId id="278" r:id="rId10"/>
    <p:sldId id="272" r:id="rId11"/>
    <p:sldId id="277" r:id="rId12"/>
    <p:sldId id="280" r:id="rId13"/>
    <p:sldId id="275" r:id="rId14"/>
    <p:sldId id="276" r:id="rId15"/>
    <p:sldId id="279" r:id="rId16"/>
    <p:sldId id="259" r:id="rId17"/>
    <p:sldId id="260" r:id="rId18"/>
    <p:sldId id="258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6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38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02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43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47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2017-04-29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77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2017-04-29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8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2017-04-29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6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2017-04-29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6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2017-04-29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59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DD88-9C7E-E640-87D2-B930BA93D1EF}" type="datetimeFigureOut">
              <a:rPr lang="en-US" smtClean="0"/>
              <a:t>2017-04-29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46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ADD88-9C7E-E640-87D2-B930BA93D1EF}" type="datetimeFigureOut">
              <a:rPr lang="en-US" smtClean="0"/>
              <a:t>2017-04-29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29CD8-9FBC-7141-94C2-FD5ED71FF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5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1HPoLl282nw" TargetMode="Externa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youtu.be/RBHZFYpQ6nc" TargetMode="Externa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youtu.be/lFXzo7Kh8gs" TargetMode="Externa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8555" y="32420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Welcome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258710" y="1501423"/>
            <a:ext cx="6400800" cy="1872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English Pronunciation Workshop</a:t>
            </a:r>
          </a:p>
          <a:p>
            <a:pPr marL="0" indent="0">
              <a:buNone/>
            </a:pPr>
            <a:r>
              <a:rPr lang="en-US" dirty="0" smtClean="0"/>
              <a:t>                      Class II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Teacher: </a:t>
            </a:r>
            <a:r>
              <a:rPr lang="en-US" b="1" dirty="0" smtClean="0"/>
              <a:t>James Watts</a:t>
            </a:r>
          </a:p>
          <a:p>
            <a:pPr marL="0" indent="0">
              <a:buNone/>
            </a:pPr>
            <a:r>
              <a:rPr lang="en-US" b="1" dirty="0" smtClean="0"/>
              <a:t>                              </a:t>
            </a:r>
            <a:r>
              <a:rPr lang="en-US" b="1" dirty="0" err="1" smtClean="0"/>
              <a:t>edplus.ca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998" y="3373487"/>
            <a:ext cx="4656667" cy="2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15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 txBox="1">
            <a:spLocks/>
          </p:cNvSpPr>
          <p:nvPr/>
        </p:nvSpPr>
        <p:spPr>
          <a:xfrm>
            <a:off x="914400" y="1123950"/>
            <a:ext cx="7342188" cy="19240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sto MT"/>
                <a:ea typeface="+mj-ea"/>
                <a:cs typeface="+mj-cs"/>
              </a:rPr>
              <a:t>The One vowel Rule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sto MT"/>
              <a:ea typeface="+mj-ea"/>
              <a:cs typeface="+mj-cs"/>
            </a:endParaRPr>
          </a:p>
        </p:txBody>
      </p:sp>
      <p:sp>
        <p:nvSpPr>
          <p:cNvPr id="7" name="Subtitle 8"/>
          <p:cNvSpPr txBox="1">
            <a:spLocks/>
          </p:cNvSpPr>
          <p:nvPr/>
        </p:nvSpPr>
        <p:spPr>
          <a:xfrm>
            <a:off x="914400" y="3429000"/>
            <a:ext cx="7342188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If there is only ONE vowel letter in a short word, it is pronounced with its relative vowel sound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101" y="522750"/>
            <a:ext cx="2342124" cy="165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06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</p:spPr>
        <p:txBody>
          <a:bodyPr/>
          <a:lstStyle/>
          <a:p>
            <a:r>
              <a:rPr lang="en-US" dirty="0"/>
              <a:t>1 syllable </a:t>
            </a:r>
            <a:r>
              <a:rPr lang="en-US" dirty="0" smtClean="0"/>
              <a:t>1 vowel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/>
          <a:lstStyle/>
          <a:p>
            <a:r>
              <a:rPr lang="en-US" dirty="0" smtClean="0"/>
              <a:t>Has</a:t>
            </a:r>
          </a:p>
          <a:p>
            <a:r>
              <a:rPr lang="en-US" dirty="0" smtClean="0"/>
              <a:t>Cat</a:t>
            </a:r>
          </a:p>
          <a:p>
            <a:r>
              <a:rPr lang="en-US" dirty="0" smtClean="0"/>
              <a:t>Bed</a:t>
            </a:r>
          </a:p>
          <a:p>
            <a:r>
              <a:rPr lang="en-US" dirty="0" smtClean="0"/>
              <a:t>Men</a:t>
            </a:r>
          </a:p>
          <a:p>
            <a:r>
              <a:rPr lang="en-US" dirty="0" smtClean="0"/>
              <a:t>His</a:t>
            </a:r>
          </a:p>
          <a:p>
            <a:r>
              <a:rPr lang="en-US" dirty="0" smtClean="0"/>
              <a:t>pin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648199" y="2147888"/>
            <a:ext cx="3566160" cy="39274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Stop</a:t>
            </a:r>
          </a:p>
          <a:p>
            <a:r>
              <a:rPr lang="en-US" smtClean="0"/>
              <a:t>Up</a:t>
            </a:r>
          </a:p>
          <a:p>
            <a:r>
              <a:rPr lang="en-US" smtClean="0"/>
              <a:t>Tom</a:t>
            </a:r>
          </a:p>
          <a:p>
            <a:r>
              <a:rPr lang="en-US" smtClean="0"/>
              <a:t>Run</a:t>
            </a:r>
          </a:p>
          <a:p>
            <a:r>
              <a:rPr lang="en-US" smtClean="0"/>
              <a:t>Fish</a:t>
            </a:r>
          </a:p>
          <a:p>
            <a:r>
              <a:rPr lang="en-US" smtClean="0"/>
              <a:t>dock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421" y="375529"/>
            <a:ext cx="1796310" cy="177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7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7638"/>
            <a:ext cx="8229600" cy="1143000"/>
          </a:xfrm>
        </p:spPr>
        <p:txBody>
          <a:bodyPr/>
          <a:lstStyle/>
          <a:p>
            <a:r>
              <a:rPr lang="en-US" dirty="0" smtClean="0"/>
              <a:t>2 </a:t>
            </a:r>
            <a:r>
              <a:rPr lang="en-US" sz="5400" dirty="0" smtClean="0"/>
              <a:t>Vowel</a:t>
            </a:r>
            <a:r>
              <a:rPr lang="en-US" dirty="0" smtClean="0"/>
              <a:t> Rule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19945" y="2967335"/>
            <a:ext cx="71544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When a syllable has 2 vowels together, the first vowel is usually long and the second is silent.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101" y="522750"/>
            <a:ext cx="2342124" cy="165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33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</p:spPr>
        <p:txBody>
          <a:bodyPr/>
          <a:lstStyle/>
          <a:p>
            <a:r>
              <a:rPr lang="en-US" dirty="0" smtClean="0"/>
              <a:t>1 syllable 2 vowels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/>
          <a:p>
            <a:r>
              <a:rPr lang="en-US" dirty="0"/>
              <a:t>Tea</a:t>
            </a:r>
          </a:p>
          <a:p>
            <a:r>
              <a:rPr lang="en-US" dirty="0"/>
              <a:t>Eat</a:t>
            </a:r>
          </a:p>
          <a:p>
            <a:r>
              <a:rPr lang="en-US" dirty="0"/>
              <a:t>Place</a:t>
            </a:r>
          </a:p>
          <a:p>
            <a:r>
              <a:rPr lang="en-US" dirty="0"/>
              <a:t>Suit</a:t>
            </a:r>
          </a:p>
          <a:p>
            <a:r>
              <a:rPr lang="en-US" dirty="0"/>
              <a:t>Coat</a:t>
            </a:r>
          </a:p>
          <a:p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648199" y="2147888"/>
            <a:ext cx="3566160" cy="39274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Name</a:t>
            </a:r>
          </a:p>
          <a:p>
            <a:r>
              <a:rPr lang="en-US" smtClean="0"/>
              <a:t>Cute</a:t>
            </a:r>
          </a:p>
          <a:p>
            <a:r>
              <a:rPr lang="en-US" smtClean="0"/>
              <a:t>Time</a:t>
            </a:r>
          </a:p>
          <a:p>
            <a:r>
              <a:rPr lang="en-US" smtClean="0"/>
              <a:t>Ate</a:t>
            </a:r>
          </a:p>
          <a:p>
            <a:r>
              <a:rPr lang="en-US" smtClean="0"/>
              <a:t>Rice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491" y="3880276"/>
            <a:ext cx="2095416" cy="206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99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Rules for stress and vowel length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00112" y="2133601"/>
            <a:ext cx="7345363" cy="393192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1. In every English word of more than one syllable, one syllable is stressed the most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2. The vowel in the stressed syllable is extra long.     E.g. </a:t>
            </a:r>
            <a:r>
              <a:rPr lang="en-US" dirty="0" err="1" smtClean="0"/>
              <a:t>banAna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528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Which syllable is stressed in the following words?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Sofa</a:t>
            </a:r>
          </a:p>
          <a:p>
            <a:r>
              <a:rPr lang="en-US" dirty="0" smtClean="0"/>
              <a:t>Oven</a:t>
            </a:r>
          </a:p>
          <a:p>
            <a:r>
              <a:rPr lang="en-US" dirty="0" smtClean="0"/>
              <a:t>Painting</a:t>
            </a:r>
          </a:p>
          <a:p>
            <a:r>
              <a:rPr lang="en-US" dirty="0" smtClean="0"/>
              <a:t>London</a:t>
            </a:r>
          </a:p>
          <a:p>
            <a:r>
              <a:rPr lang="en-US" dirty="0" smtClean="0"/>
              <a:t>England</a:t>
            </a:r>
          </a:p>
          <a:p>
            <a:r>
              <a:rPr lang="en-US" dirty="0" smtClean="0"/>
              <a:t>Around</a:t>
            </a:r>
          </a:p>
          <a:p>
            <a:r>
              <a:rPr lang="en-US" dirty="0" smtClean="0"/>
              <a:t>Event</a:t>
            </a:r>
          </a:p>
          <a:p>
            <a:r>
              <a:rPr lang="en-US" dirty="0" smtClean="0"/>
              <a:t>Alberta</a:t>
            </a:r>
          </a:p>
          <a:p>
            <a:r>
              <a:rPr lang="en-US" dirty="0" smtClean="0"/>
              <a:t>Beautiful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648199" y="2147888"/>
            <a:ext cx="3566160" cy="392747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Arrange</a:t>
            </a:r>
          </a:p>
          <a:p>
            <a:r>
              <a:rPr lang="en-US" smtClean="0"/>
              <a:t>Brazil</a:t>
            </a:r>
          </a:p>
          <a:p>
            <a:r>
              <a:rPr lang="en-US" smtClean="0"/>
              <a:t>Berlin</a:t>
            </a:r>
          </a:p>
          <a:p>
            <a:r>
              <a:rPr lang="en-US" smtClean="0"/>
              <a:t>Solution</a:t>
            </a:r>
          </a:p>
          <a:p>
            <a:r>
              <a:rPr lang="en-US" smtClean="0"/>
              <a:t>Arrangement</a:t>
            </a:r>
          </a:p>
          <a:p>
            <a:r>
              <a:rPr lang="en-US" smtClean="0"/>
              <a:t>Pollution</a:t>
            </a:r>
          </a:p>
          <a:p>
            <a:r>
              <a:rPr lang="en-US" smtClean="0"/>
              <a:t>Atlanta</a:t>
            </a:r>
          </a:p>
          <a:p>
            <a:r>
              <a:rPr lang="en-US" smtClean="0"/>
              <a:t>Horrible</a:t>
            </a:r>
          </a:p>
          <a:p>
            <a:r>
              <a:rPr lang="en-US" smtClean="0"/>
              <a:t>Energy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235" y="4645677"/>
            <a:ext cx="1319672" cy="130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73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4831" y="246057"/>
            <a:ext cx="3214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Interviews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880" y="1169387"/>
            <a:ext cx="7456727" cy="561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37" y="270148"/>
            <a:ext cx="826854" cy="16489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271" y="3649552"/>
            <a:ext cx="986872" cy="1606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270" y="131597"/>
            <a:ext cx="971182" cy="178745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467184" y="844463"/>
            <a:ext cx="3810335" cy="5610178"/>
          </a:xfrm>
          <a:custGeom>
            <a:avLst/>
            <a:gdLst>
              <a:gd name="connsiteX0" fmla="*/ 0 w 3810335"/>
              <a:gd name="connsiteY0" fmla="*/ 5610178 h 5610178"/>
              <a:gd name="connsiteX1" fmla="*/ 32155 w 3810335"/>
              <a:gd name="connsiteY1" fmla="*/ 5417278 h 5610178"/>
              <a:gd name="connsiteX2" fmla="*/ 144697 w 3810335"/>
              <a:gd name="connsiteY2" fmla="*/ 5111853 h 5610178"/>
              <a:gd name="connsiteX3" fmla="*/ 176851 w 3810335"/>
              <a:gd name="connsiteY3" fmla="*/ 4935027 h 5610178"/>
              <a:gd name="connsiteX4" fmla="*/ 257238 w 3810335"/>
              <a:gd name="connsiteY4" fmla="*/ 4806427 h 5610178"/>
              <a:gd name="connsiteX5" fmla="*/ 321548 w 3810335"/>
              <a:gd name="connsiteY5" fmla="*/ 4661752 h 5610178"/>
              <a:gd name="connsiteX6" fmla="*/ 385857 w 3810335"/>
              <a:gd name="connsiteY6" fmla="*/ 4484927 h 5610178"/>
              <a:gd name="connsiteX7" fmla="*/ 578785 w 3810335"/>
              <a:gd name="connsiteY7" fmla="*/ 4083052 h 5610178"/>
              <a:gd name="connsiteX8" fmla="*/ 675250 w 3810335"/>
              <a:gd name="connsiteY8" fmla="*/ 3906227 h 5610178"/>
              <a:gd name="connsiteX9" fmla="*/ 739559 w 3810335"/>
              <a:gd name="connsiteY9" fmla="*/ 3825852 h 5610178"/>
              <a:gd name="connsiteX10" fmla="*/ 803869 w 3810335"/>
              <a:gd name="connsiteY10" fmla="*/ 3777627 h 5610178"/>
              <a:gd name="connsiteX11" fmla="*/ 852101 w 3810335"/>
              <a:gd name="connsiteY11" fmla="*/ 3713327 h 5610178"/>
              <a:gd name="connsiteX12" fmla="*/ 1012874 w 3810335"/>
              <a:gd name="connsiteY12" fmla="*/ 3616877 h 5610178"/>
              <a:gd name="connsiteX13" fmla="*/ 1061106 w 3810335"/>
              <a:gd name="connsiteY13" fmla="*/ 3568652 h 5610178"/>
              <a:gd name="connsiteX14" fmla="*/ 1173648 w 3810335"/>
              <a:gd name="connsiteY14" fmla="*/ 3472202 h 5610178"/>
              <a:gd name="connsiteX15" fmla="*/ 1237957 w 3810335"/>
              <a:gd name="connsiteY15" fmla="*/ 3375752 h 5610178"/>
              <a:gd name="connsiteX16" fmla="*/ 1286189 w 3810335"/>
              <a:gd name="connsiteY16" fmla="*/ 3311452 h 5610178"/>
              <a:gd name="connsiteX17" fmla="*/ 1318344 w 3810335"/>
              <a:gd name="connsiteY17" fmla="*/ 3247152 h 5610178"/>
              <a:gd name="connsiteX18" fmla="*/ 1414808 w 3810335"/>
              <a:gd name="connsiteY18" fmla="*/ 3182852 h 5610178"/>
              <a:gd name="connsiteX19" fmla="*/ 1527350 w 3810335"/>
              <a:gd name="connsiteY19" fmla="*/ 3198927 h 5610178"/>
              <a:gd name="connsiteX20" fmla="*/ 1639891 w 3810335"/>
              <a:gd name="connsiteY20" fmla="*/ 3215002 h 5610178"/>
              <a:gd name="connsiteX21" fmla="*/ 1623814 w 3810335"/>
              <a:gd name="connsiteY21" fmla="*/ 3022102 h 5610178"/>
              <a:gd name="connsiteX22" fmla="*/ 1575582 w 3810335"/>
              <a:gd name="connsiteY22" fmla="*/ 2973877 h 5610178"/>
              <a:gd name="connsiteX23" fmla="*/ 1511273 w 3810335"/>
              <a:gd name="connsiteY23" fmla="*/ 2877426 h 5610178"/>
              <a:gd name="connsiteX24" fmla="*/ 1495195 w 3810335"/>
              <a:gd name="connsiteY24" fmla="*/ 2829201 h 5610178"/>
              <a:gd name="connsiteX25" fmla="*/ 1446963 w 3810335"/>
              <a:gd name="connsiteY25" fmla="*/ 2620226 h 5610178"/>
              <a:gd name="connsiteX26" fmla="*/ 1430886 w 3810335"/>
              <a:gd name="connsiteY26" fmla="*/ 2555926 h 5610178"/>
              <a:gd name="connsiteX27" fmla="*/ 1414808 w 3810335"/>
              <a:gd name="connsiteY27" fmla="*/ 2507701 h 5610178"/>
              <a:gd name="connsiteX28" fmla="*/ 1398731 w 3810335"/>
              <a:gd name="connsiteY28" fmla="*/ 2427326 h 5610178"/>
              <a:gd name="connsiteX29" fmla="*/ 1414808 w 3810335"/>
              <a:gd name="connsiteY29" fmla="*/ 2234426 h 5610178"/>
              <a:gd name="connsiteX30" fmla="*/ 1446963 w 3810335"/>
              <a:gd name="connsiteY30" fmla="*/ 2186201 h 5610178"/>
              <a:gd name="connsiteX31" fmla="*/ 1623814 w 3810335"/>
              <a:gd name="connsiteY31" fmla="*/ 2170126 h 5610178"/>
              <a:gd name="connsiteX32" fmla="*/ 1800665 w 3810335"/>
              <a:gd name="connsiteY32" fmla="*/ 1559276 h 5610178"/>
              <a:gd name="connsiteX33" fmla="*/ 2266909 w 3810335"/>
              <a:gd name="connsiteY33" fmla="*/ 932351 h 5610178"/>
              <a:gd name="connsiteX34" fmla="*/ 2395527 w 3810335"/>
              <a:gd name="connsiteY34" fmla="*/ 803751 h 5610178"/>
              <a:gd name="connsiteX35" fmla="*/ 2443760 w 3810335"/>
              <a:gd name="connsiteY35" fmla="*/ 787676 h 5610178"/>
              <a:gd name="connsiteX36" fmla="*/ 2684920 w 3810335"/>
              <a:gd name="connsiteY36" fmla="*/ 803751 h 5610178"/>
              <a:gd name="connsiteX37" fmla="*/ 2733152 w 3810335"/>
              <a:gd name="connsiteY37" fmla="*/ 819826 h 5610178"/>
              <a:gd name="connsiteX38" fmla="*/ 2813539 w 3810335"/>
              <a:gd name="connsiteY38" fmla="*/ 835901 h 5610178"/>
              <a:gd name="connsiteX39" fmla="*/ 3006467 w 3810335"/>
              <a:gd name="connsiteY39" fmla="*/ 819826 h 5610178"/>
              <a:gd name="connsiteX40" fmla="*/ 3070777 w 3810335"/>
              <a:gd name="connsiteY40" fmla="*/ 755526 h 5610178"/>
              <a:gd name="connsiteX41" fmla="*/ 3151163 w 3810335"/>
              <a:gd name="connsiteY41" fmla="*/ 691225 h 5610178"/>
              <a:gd name="connsiteX42" fmla="*/ 3247628 w 3810335"/>
              <a:gd name="connsiteY42" fmla="*/ 594775 h 5610178"/>
              <a:gd name="connsiteX43" fmla="*/ 3360169 w 3810335"/>
              <a:gd name="connsiteY43" fmla="*/ 514400 h 5610178"/>
              <a:gd name="connsiteX44" fmla="*/ 3488788 w 3810335"/>
              <a:gd name="connsiteY44" fmla="*/ 417950 h 5610178"/>
              <a:gd name="connsiteX45" fmla="*/ 3520943 w 3810335"/>
              <a:gd name="connsiteY45" fmla="*/ 369725 h 5610178"/>
              <a:gd name="connsiteX46" fmla="*/ 3569175 w 3810335"/>
              <a:gd name="connsiteY46" fmla="*/ 337575 h 5610178"/>
              <a:gd name="connsiteX47" fmla="*/ 3649562 w 3810335"/>
              <a:gd name="connsiteY47" fmla="*/ 241125 h 5610178"/>
              <a:gd name="connsiteX48" fmla="*/ 3713871 w 3810335"/>
              <a:gd name="connsiteY48" fmla="*/ 144675 h 5610178"/>
              <a:gd name="connsiteX49" fmla="*/ 3746026 w 3810335"/>
              <a:gd name="connsiteY49" fmla="*/ 80375 h 5610178"/>
              <a:gd name="connsiteX50" fmla="*/ 3810335 w 3810335"/>
              <a:gd name="connsiteY50" fmla="*/ 0 h 561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810335" h="5610178">
                <a:moveTo>
                  <a:pt x="0" y="5610178"/>
                </a:moveTo>
                <a:cubicBezTo>
                  <a:pt x="10718" y="5545878"/>
                  <a:pt x="17706" y="5480844"/>
                  <a:pt x="32155" y="5417278"/>
                </a:cubicBezTo>
                <a:cubicBezTo>
                  <a:pt x="64101" y="5276738"/>
                  <a:pt x="87335" y="5240898"/>
                  <a:pt x="144697" y="5111853"/>
                </a:cubicBezTo>
                <a:cubicBezTo>
                  <a:pt x="155415" y="5052911"/>
                  <a:pt x="156138" y="4991241"/>
                  <a:pt x="176851" y="4935027"/>
                </a:cubicBezTo>
                <a:cubicBezTo>
                  <a:pt x="194329" y="4887592"/>
                  <a:pt x="233582" y="4851103"/>
                  <a:pt x="257238" y="4806427"/>
                </a:cubicBezTo>
                <a:cubicBezTo>
                  <a:pt x="281934" y="4759787"/>
                  <a:pt x="301945" y="4710751"/>
                  <a:pt x="321548" y="4661752"/>
                </a:cubicBezTo>
                <a:cubicBezTo>
                  <a:pt x="344844" y="4603520"/>
                  <a:pt x="362561" y="4543159"/>
                  <a:pt x="385857" y="4484927"/>
                </a:cubicBezTo>
                <a:cubicBezTo>
                  <a:pt x="437474" y="4355904"/>
                  <a:pt x="520337" y="4199931"/>
                  <a:pt x="578785" y="4083052"/>
                </a:cubicBezTo>
                <a:cubicBezTo>
                  <a:pt x="609003" y="4022625"/>
                  <a:pt x="636329" y="3961821"/>
                  <a:pt x="675250" y="3906227"/>
                </a:cubicBezTo>
                <a:cubicBezTo>
                  <a:pt x="694928" y="3878119"/>
                  <a:pt x="715295" y="3850112"/>
                  <a:pt x="739559" y="3825852"/>
                </a:cubicBezTo>
                <a:cubicBezTo>
                  <a:pt x="758507" y="3806907"/>
                  <a:pt x="784921" y="3796572"/>
                  <a:pt x="803869" y="3777627"/>
                </a:cubicBezTo>
                <a:cubicBezTo>
                  <a:pt x="822816" y="3758683"/>
                  <a:pt x="832074" y="3731126"/>
                  <a:pt x="852101" y="3713327"/>
                </a:cubicBezTo>
                <a:cubicBezTo>
                  <a:pt x="1016015" y="3567647"/>
                  <a:pt x="884537" y="3708533"/>
                  <a:pt x="1012874" y="3616877"/>
                </a:cubicBezTo>
                <a:cubicBezTo>
                  <a:pt x="1031375" y="3603664"/>
                  <a:pt x="1043639" y="3583205"/>
                  <a:pt x="1061106" y="3568652"/>
                </a:cubicBezTo>
                <a:cubicBezTo>
                  <a:pt x="1134123" y="3507813"/>
                  <a:pt x="1096362" y="3568795"/>
                  <a:pt x="1173648" y="3472202"/>
                </a:cubicBezTo>
                <a:cubicBezTo>
                  <a:pt x="1197789" y="3442030"/>
                  <a:pt x="1215796" y="3407407"/>
                  <a:pt x="1237957" y="3375752"/>
                </a:cubicBezTo>
                <a:cubicBezTo>
                  <a:pt x="1253323" y="3353803"/>
                  <a:pt x="1271987" y="3334172"/>
                  <a:pt x="1286189" y="3311452"/>
                </a:cubicBezTo>
                <a:cubicBezTo>
                  <a:pt x="1298891" y="3291131"/>
                  <a:pt x="1301398" y="3264096"/>
                  <a:pt x="1318344" y="3247152"/>
                </a:cubicBezTo>
                <a:cubicBezTo>
                  <a:pt x="1345671" y="3219829"/>
                  <a:pt x="1414808" y="3182852"/>
                  <a:pt x="1414808" y="3182852"/>
                </a:cubicBezTo>
                <a:cubicBezTo>
                  <a:pt x="1452322" y="3188210"/>
                  <a:pt x="1491053" y="3188040"/>
                  <a:pt x="1527350" y="3198927"/>
                </a:cubicBezTo>
                <a:cubicBezTo>
                  <a:pt x="1638380" y="3232231"/>
                  <a:pt x="1506048" y="3248458"/>
                  <a:pt x="1639891" y="3215002"/>
                </a:cubicBezTo>
                <a:cubicBezTo>
                  <a:pt x="1634532" y="3150702"/>
                  <a:pt x="1640441" y="3084446"/>
                  <a:pt x="1623814" y="3022102"/>
                </a:cubicBezTo>
                <a:cubicBezTo>
                  <a:pt x="1617955" y="3000135"/>
                  <a:pt x="1589541" y="2991822"/>
                  <a:pt x="1575582" y="2973877"/>
                </a:cubicBezTo>
                <a:cubicBezTo>
                  <a:pt x="1551856" y="2943377"/>
                  <a:pt x="1523495" y="2914084"/>
                  <a:pt x="1511273" y="2877426"/>
                </a:cubicBezTo>
                <a:cubicBezTo>
                  <a:pt x="1505914" y="2861351"/>
                  <a:pt x="1499851" y="2845494"/>
                  <a:pt x="1495195" y="2829201"/>
                </a:cubicBezTo>
                <a:cubicBezTo>
                  <a:pt x="1480671" y="2778373"/>
                  <a:pt x="1453645" y="2649176"/>
                  <a:pt x="1446963" y="2620226"/>
                </a:cubicBezTo>
                <a:cubicBezTo>
                  <a:pt x="1441994" y="2598699"/>
                  <a:pt x="1436956" y="2577169"/>
                  <a:pt x="1430886" y="2555926"/>
                </a:cubicBezTo>
                <a:cubicBezTo>
                  <a:pt x="1426230" y="2539633"/>
                  <a:pt x="1418918" y="2524140"/>
                  <a:pt x="1414808" y="2507701"/>
                </a:cubicBezTo>
                <a:cubicBezTo>
                  <a:pt x="1408180" y="2481195"/>
                  <a:pt x="1404090" y="2454118"/>
                  <a:pt x="1398731" y="2427326"/>
                </a:cubicBezTo>
                <a:cubicBezTo>
                  <a:pt x="1404090" y="2363026"/>
                  <a:pt x="1402152" y="2297696"/>
                  <a:pt x="1414808" y="2234426"/>
                </a:cubicBezTo>
                <a:cubicBezTo>
                  <a:pt x="1418598" y="2215481"/>
                  <a:pt x="1428496" y="2191882"/>
                  <a:pt x="1446963" y="2186201"/>
                </a:cubicBezTo>
                <a:cubicBezTo>
                  <a:pt x="1503539" y="2168795"/>
                  <a:pt x="1564864" y="2175484"/>
                  <a:pt x="1623814" y="2170126"/>
                </a:cubicBezTo>
                <a:cubicBezTo>
                  <a:pt x="1917696" y="2111358"/>
                  <a:pt x="1578216" y="2205343"/>
                  <a:pt x="1800665" y="1559276"/>
                </a:cubicBezTo>
                <a:cubicBezTo>
                  <a:pt x="1912909" y="1233280"/>
                  <a:pt x="2074055" y="1173385"/>
                  <a:pt x="2266909" y="932351"/>
                </a:cubicBezTo>
                <a:cubicBezTo>
                  <a:pt x="2317034" y="869703"/>
                  <a:pt x="2327915" y="842381"/>
                  <a:pt x="2395527" y="803751"/>
                </a:cubicBezTo>
                <a:cubicBezTo>
                  <a:pt x="2410242" y="795344"/>
                  <a:pt x="2427682" y="793034"/>
                  <a:pt x="2443760" y="787676"/>
                </a:cubicBezTo>
                <a:cubicBezTo>
                  <a:pt x="2524147" y="793034"/>
                  <a:pt x="2604848" y="794855"/>
                  <a:pt x="2684920" y="803751"/>
                </a:cubicBezTo>
                <a:cubicBezTo>
                  <a:pt x="2701763" y="805622"/>
                  <a:pt x="2716711" y="815716"/>
                  <a:pt x="2733152" y="819826"/>
                </a:cubicBezTo>
                <a:cubicBezTo>
                  <a:pt x="2759663" y="826453"/>
                  <a:pt x="2786743" y="830543"/>
                  <a:pt x="2813539" y="835901"/>
                </a:cubicBezTo>
                <a:cubicBezTo>
                  <a:pt x="2877848" y="830543"/>
                  <a:pt x="2944872" y="839072"/>
                  <a:pt x="3006467" y="819826"/>
                </a:cubicBezTo>
                <a:cubicBezTo>
                  <a:pt x="3035401" y="810785"/>
                  <a:pt x="3048119" y="775664"/>
                  <a:pt x="3070777" y="755526"/>
                </a:cubicBezTo>
                <a:cubicBezTo>
                  <a:pt x="3096425" y="732731"/>
                  <a:pt x="3125772" y="714305"/>
                  <a:pt x="3151163" y="691225"/>
                </a:cubicBezTo>
                <a:cubicBezTo>
                  <a:pt x="3184811" y="660641"/>
                  <a:pt x="3206957" y="615108"/>
                  <a:pt x="3247628" y="594775"/>
                </a:cubicBezTo>
                <a:cubicBezTo>
                  <a:pt x="3371535" y="532830"/>
                  <a:pt x="3257743" y="598191"/>
                  <a:pt x="3360169" y="514400"/>
                </a:cubicBezTo>
                <a:cubicBezTo>
                  <a:pt x="3401647" y="480469"/>
                  <a:pt x="3459059" y="462536"/>
                  <a:pt x="3488788" y="417950"/>
                </a:cubicBezTo>
                <a:cubicBezTo>
                  <a:pt x="3499506" y="401875"/>
                  <a:pt x="3507280" y="383386"/>
                  <a:pt x="3520943" y="369725"/>
                </a:cubicBezTo>
                <a:cubicBezTo>
                  <a:pt x="3534607" y="356064"/>
                  <a:pt x="3554331" y="349943"/>
                  <a:pt x="3569175" y="337575"/>
                </a:cubicBezTo>
                <a:cubicBezTo>
                  <a:pt x="3615596" y="298897"/>
                  <a:pt x="3617945" y="288544"/>
                  <a:pt x="3649562" y="241125"/>
                </a:cubicBezTo>
                <a:cubicBezTo>
                  <a:pt x="3684048" y="137679"/>
                  <a:pt x="3638604" y="250034"/>
                  <a:pt x="3713871" y="144675"/>
                </a:cubicBezTo>
                <a:cubicBezTo>
                  <a:pt x="3727801" y="125176"/>
                  <a:pt x="3734135" y="101181"/>
                  <a:pt x="3746026" y="80375"/>
                </a:cubicBezTo>
                <a:cubicBezTo>
                  <a:pt x="3773068" y="33060"/>
                  <a:pt x="3775126" y="35205"/>
                  <a:pt x="3810335" y="0"/>
                </a:cubicBezTo>
              </a:path>
            </a:pathLst>
          </a:cu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880" y="4299069"/>
            <a:ext cx="3008509" cy="1175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316264" y="3992915"/>
            <a:ext cx="1350499" cy="17877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05796" y="5104808"/>
            <a:ext cx="546593" cy="36972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13172" y="-53258"/>
            <a:ext cx="35970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Ethical dilemma</a:t>
            </a:r>
            <a:endParaRPr lang="en-CA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845" y="2033685"/>
            <a:ext cx="98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THELMA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44473" y="203980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16264" y="566884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DONALD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96242" y="2176205"/>
            <a:ext cx="97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PATRICK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30427" y="5289868"/>
            <a:ext cx="75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STEVE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24329" y="844463"/>
            <a:ext cx="1562101" cy="13484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85699" y="1383268"/>
            <a:ext cx="71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$5.00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3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84" y="246057"/>
            <a:ext cx="3352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Restaurant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7176"/>
            <a:ext cx="9144000" cy="530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3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16" y="417952"/>
            <a:ext cx="8421602" cy="607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94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3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3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3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3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38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38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38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3581" y="186359"/>
            <a:ext cx="4163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Ask questions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4978" y="3359676"/>
            <a:ext cx="84106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I was …. (fact)</a:t>
            </a:r>
          </a:p>
          <a:p>
            <a:r>
              <a:rPr lang="en-US" sz="4000" dirty="0" smtClean="0"/>
              <a:t>							When I was younger . . .</a:t>
            </a:r>
            <a:endParaRPr lang="en-US" sz="4000" dirty="0"/>
          </a:p>
          <a:p>
            <a:endParaRPr lang="en-US" sz="4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2836656" y="2456659"/>
            <a:ext cx="270719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smtClean="0"/>
              <a:t>I . . . was/were </a:t>
            </a:r>
          </a:p>
        </p:txBody>
      </p:sp>
      <p:pic>
        <p:nvPicPr>
          <p:cNvPr id="8" name="Picture 7" descr="Screen Shot 2017-02-03 at 5.52.04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382" y="3041435"/>
            <a:ext cx="1115227" cy="8733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3315" y="5057086"/>
            <a:ext cx="8681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/>
              <a:t>If</a:t>
            </a:r>
            <a:r>
              <a:rPr lang="en-US" sz="4000" dirty="0" smtClean="0"/>
              <a:t> I were …. (imagined)</a:t>
            </a:r>
          </a:p>
          <a:p>
            <a:r>
              <a:rPr lang="en-US" sz="4000" dirty="0" smtClean="0"/>
              <a:t>							I </a:t>
            </a:r>
            <a:r>
              <a:rPr lang="en-US" sz="4000" b="1" dirty="0" smtClean="0"/>
              <a:t>wish</a:t>
            </a:r>
            <a:r>
              <a:rPr lang="en-US" sz="4000" dirty="0" smtClean="0"/>
              <a:t> I were taller.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523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67" y="1794933"/>
            <a:ext cx="3073400" cy="4097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367" y="508000"/>
            <a:ext cx="40386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20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80172" y="282809"/>
            <a:ext cx="1933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NEWS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33" y="1206139"/>
            <a:ext cx="2962715" cy="2222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4" y="1413108"/>
            <a:ext cx="2393245" cy="1794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05" y="3800709"/>
            <a:ext cx="4498322" cy="282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39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 are only learning when you are speaking!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721" y="1689445"/>
            <a:ext cx="4721860" cy="471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0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85" y="3640501"/>
            <a:ext cx="1504239" cy="6794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Friends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80011" y="1417638"/>
            <a:ext cx="1504239" cy="679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Family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80011" y="4349932"/>
            <a:ext cx="1504239" cy="679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Fire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344302" y="2802981"/>
            <a:ext cx="1504239" cy="679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Forests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096421" y="4689638"/>
            <a:ext cx="1504239" cy="679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Fishing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5635" y="2146943"/>
            <a:ext cx="1504239" cy="679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Food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58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1" y="303114"/>
            <a:ext cx="3149600" cy="1612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06278" y="117692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/>
              <a:t>Two TH versions:</a:t>
            </a:r>
          </a:p>
          <a:p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b="1" dirty="0" smtClean="0"/>
              <a:t>hard sound </a:t>
            </a:r>
            <a:r>
              <a:rPr lang="en-US" sz="2400" dirty="0" smtClean="0"/>
              <a:t>of the “</a:t>
            </a:r>
            <a:r>
              <a:rPr lang="en-US" sz="2400" dirty="0" err="1" smtClean="0"/>
              <a:t>th</a:t>
            </a:r>
            <a:r>
              <a:rPr lang="en-US" sz="2400" dirty="0" smtClean="0"/>
              <a:t>” is  called “voiced.” The tongue presses and vibrates.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“this,” “there,” and “although” </a:t>
            </a:r>
          </a:p>
          <a:p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24145" y="4494576"/>
            <a:ext cx="378206" cy="408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2351" y="2507701"/>
            <a:ext cx="355177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</a:t>
            </a:r>
            <a:r>
              <a:rPr lang="en-US" sz="3200" dirty="0" smtClean="0"/>
              <a:t>eir fa</a:t>
            </a:r>
            <a:r>
              <a:rPr lang="en-US" sz="3200" b="1" dirty="0" smtClean="0"/>
              <a:t>th</a:t>
            </a:r>
            <a:r>
              <a:rPr lang="en-US" sz="3200" dirty="0" smtClean="0"/>
              <a:t>er told </a:t>
            </a:r>
          </a:p>
          <a:p>
            <a:r>
              <a:rPr lang="en-US" sz="3200" b="1" dirty="0" smtClean="0"/>
              <a:t>th</a:t>
            </a:r>
            <a:r>
              <a:rPr lang="en-US" sz="3200" dirty="0" smtClean="0"/>
              <a:t>em to </a:t>
            </a:r>
            <a:r>
              <a:rPr lang="en-US" sz="3200" b="1" dirty="0" smtClean="0"/>
              <a:t>th</a:t>
            </a:r>
            <a:r>
              <a:rPr lang="en-US" sz="3200" dirty="0" smtClean="0"/>
              <a:t>ink about </a:t>
            </a:r>
          </a:p>
          <a:p>
            <a:r>
              <a:rPr lang="en-US" sz="3200" b="1" dirty="0" smtClean="0"/>
              <a:t>th</a:t>
            </a:r>
            <a:r>
              <a:rPr lang="en-US" sz="3200" dirty="0" smtClean="0"/>
              <a:t>eir bir</a:t>
            </a:r>
            <a:r>
              <a:rPr lang="en-US" sz="3200" b="1" dirty="0" smtClean="0"/>
              <a:t>th</a:t>
            </a:r>
            <a:r>
              <a:rPr lang="en-US" sz="3200" dirty="0" smtClean="0"/>
              <a:t>day down </a:t>
            </a:r>
          </a:p>
          <a:p>
            <a:r>
              <a:rPr lang="en-US" sz="3200" dirty="0" smtClean="0"/>
              <a:t>sou</a:t>
            </a:r>
            <a:r>
              <a:rPr lang="en-US" sz="3200" b="1" dirty="0" smtClean="0"/>
              <a:t>th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4572000" y="3831140"/>
            <a:ext cx="44313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b="1" dirty="0" smtClean="0"/>
              <a:t>soft sound </a:t>
            </a:r>
            <a:r>
              <a:rPr lang="en-US" sz="2400" dirty="0" smtClean="0"/>
              <a:t>of the “</a:t>
            </a:r>
            <a:r>
              <a:rPr lang="en-US" sz="2400" dirty="0" err="1" smtClean="0"/>
              <a:t>th</a:t>
            </a:r>
            <a:r>
              <a:rPr lang="en-US" sz="2400" dirty="0" smtClean="0"/>
              <a:t>” is called “unvoiced.” The tongue presses and breath is forced. </a:t>
            </a:r>
          </a:p>
          <a:p>
            <a:endParaRPr lang="en-US" sz="2400" dirty="0" smtClean="0"/>
          </a:p>
          <a:p>
            <a:r>
              <a:rPr lang="en-US" sz="2400" dirty="0" smtClean="0"/>
              <a:t>“thank,” “theme,” and “therapy.”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523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8256" y="1464929"/>
            <a:ext cx="2192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Vowel: 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23473" y="1512220"/>
            <a:ext cx="3685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E I O U …Y</a:t>
            </a:r>
            <a:r>
              <a:rPr lang="en-C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256" y="2739131"/>
            <a:ext cx="3120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Phoneme</a:t>
            </a:r>
            <a:r>
              <a:rPr lang="en-C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14541" y="2802851"/>
            <a:ext cx="45820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unit of sound</a:t>
            </a:r>
            <a:r>
              <a:rPr lang="en-C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8256" y="4060059"/>
            <a:ext cx="2603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Syllable</a:t>
            </a:r>
            <a:r>
              <a:rPr lang="en-C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1590" y="4060059"/>
            <a:ext cx="609707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C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cluster of sounds </a:t>
            </a:r>
          </a:p>
          <a:p>
            <a:r>
              <a:rPr lang="en-C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with at least </a:t>
            </a:r>
          </a:p>
          <a:p>
            <a:r>
              <a:rPr lang="en-C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one vowel</a:t>
            </a:r>
            <a:r>
              <a:rPr lang="en-C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C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7814"/>
            <a:ext cx="2168853" cy="146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54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2458</TotalTime>
  <Words>318</Words>
  <Application>Microsoft Macintosh PowerPoint</Application>
  <PresentationFormat>On-screen Show (4:3)</PresentationFormat>
  <Paragraphs>101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are only learning when you are speaking!</vt:lpstr>
      <vt:lpstr>Presentations</vt:lpstr>
      <vt:lpstr>PowerPoint Presentation</vt:lpstr>
      <vt:lpstr>PowerPoint Presentation</vt:lpstr>
      <vt:lpstr>PowerPoint Presentation</vt:lpstr>
      <vt:lpstr>1 syllable 1 vowel</vt:lpstr>
      <vt:lpstr>2 Vowel Rule</vt:lpstr>
      <vt:lpstr>1 syllable 2 vowels</vt:lpstr>
      <vt:lpstr>Rules for stress and vowel length</vt:lpstr>
      <vt:lpstr>Which syllable is stressed in the following words?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EdPlus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Watts</dc:creator>
  <cp:lastModifiedBy>James Watts</cp:lastModifiedBy>
  <cp:revision>20</cp:revision>
  <dcterms:created xsi:type="dcterms:W3CDTF">2017-02-02T23:11:44Z</dcterms:created>
  <dcterms:modified xsi:type="dcterms:W3CDTF">2017-04-29T14:52:04Z</dcterms:modified>
</cp:coreProperties>
</file>