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77"/>
  </p:notesMasterIdLst>
  <p:sldIdLst>
    <p:sldId id="258" r:id="rId3"/>
    <p:sldId id="259" r:id="rId4"/>
    <p:sldId id="295" r:id="rId5"/>
    <p:sldId id="350" r:id="rId6"/>
    <p:sldId id="296" r:id="rId7"/>
    <p:sldId id="353" r:id="rId8"/>
    <p:sldId id="288" r:id="rId9"/>
    <p:sldId id="287" r:id="rId10"/>
    <p:sldId id="297" r:id="rId11"/>
    <p:sldId id="293" r:id="rId12"/>
    <p:sldId id="280" r:id="rId13"/>
    <p:sldId id="284" r:id="rId14"/>
    <p:sldId id="298" r:id="rId15"/>
    <p:sldId id="299" r:id="rId16"/>
    <p:sldId id="300" r:id="rId17"/>
    <p:sldId id="301" r:id="rId18"/>
    <p:sldId id="302" r:id="rId19"/>
    <p:sldId id="265" r:id="rId20"/>
    <p:sldId id="303" r:id="rId21"/>
    <p:sldId id="355" r:id="rId22"/>
    <p:sldId id="304" r:id="rId23"/>
    <p:sldId id="305" r:id="rId24"/>
    <p:sldId id="306" r:id="rId25"/>
    <p:sldId id="289" r:id="rId26"/>
    <p:sldId id="308" r:id="rId27"/>
    <p:sldId id="352" r:id="rId28"/>
    <p:sldId id="309" r:id="rId29"/>
    <p:sldId id="354" r:id="rId30"/>
    <p:sldId id="291" r:id="rId31"/>
    <p:sldId id="310" r:id="rId32"/>
    <p:sldId id="356" r:id="rId33"/>
    <p:sldId id="290" r:id="rId34"/>
    <p:sldId id="311" r:id="rId35"/>
    <p:sldId id="312" r:id="rId36"/>
    <p:sldId id="313" r:id="rId37"/>
    <p:sldId id="314" r:id="rId38"/>
    <p:sldId id="357" r:id="rId39"/>
    <p:sldId id="358" r:id="rId40"/>
    <p:sldId id="359" r:id="rId41"/>
    <p:sldId id="292" r:id="rId42"/>
    <p:sldId id="316" r:id="rId43"/>
    <p:sldId id="317" r:id="rId44"/>
    <p:sldId id="321" r:id="rId45"/>
    <p:sldId id="322" r:id="rId46"/>
    <p:sldId id="323" r:id="rId47"/>
    <p:sldId id="324" r:id="rId48"/>
    <p:sldId id="363" r:id="rId49"/>
    <p:sldId id="318" r:id="rId50"/>
    <p:sldId id="319" r:id="rId51"/>
    <p:sldId id="320" r:id="rId52"/>
    <p:sldId id="333" r:id="rId53"/>
    <p:sldId id="315" r:id="rId54"/>
    <p:sldId id="325" r:id="rId55"/>
    <p:sldId id="360" r:id="rId56"/>
    <p:sldId id="361" r:id="rId57"/>
    <p:sldId id="362" r:id="rId58"/>
    <p:sldId id="326" r:id="rId59"/>
    <p:sldId id="327" r:id="rId60"/>
    <p:sldId id="345" r:id="rId61"/>
    <p:sldId id="334" r:id="rId62"/>
    <p:sldId id="328" r:id="rId63"/>
    <p:sldId id="329" r:id="rId64"/>
    <p:sldId id="330" r:id="rId65"/>
    <p:sldId id="331" r:id="rId66"/>
    <p:sldId id="332" r:id="rId67"/>
    <p:sldId id="335" r:id="rId68"/>
    <p:sldId id="336" r:id="rId69"/>
    <p:sldId id="337" r:id="rId70"/>
    <p:sldId id="338" r:id="rId71"/>
    <p:sldId id="339" r:id="rId72"/>
    <p:sldId id="340" r:id="rId73"/>
    <p:sldId id="341" r:id="rId74"/>
    <p:sldId id="342" r:id="rId75"/>
    <p:sldId id="347" r:id="rId7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494711-EAE8-449C-80A0-FEB38D2C0670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CA"/>
        </a:p>
      </dgm:t>
    </dgm:pt>
    <dgm:pt modelId="{CEBC51F8-35A0-42B5-83E1-BE03AE374BEF}">
      <dgm:prSet phldrT="[Texte]" custT="1"/>
      <dgm:spPr/>
      <dgm:t>
        <a:bodyPr/>
        <a:lstStyle/>
        <a:p>
          <a:r>
            <a:rPr lang="fr-CA" sz="6000" b="1" dirty="0" smtClean="0"/>
            <a:t>The 3 major </a:t>
          </a:r>
          <a:r>
            <a:rPr lang="fr-CA" sz="6000" b="1" dirty="0" err="1" smtClean="0"/>
            <a:t>linguistic</a:t>
          </a:r>
          <a:r>
            <a:rPr lang="fr-CA" sz="6000" b="1" dirty="0" smtClean="0"/>
            <a:t> groups </a:t>
          </a:r>
          <a:endParaRPr lang="fr-CA" sz="6000" b="1" dirty="0"/>
        </a:p>
      </dgm:t>
    </dgm:pt>
    <dgm:pt modelId="{968BB562-3545-421E-B2AA-235834D1F141}" type="parTrans" cxnId="{B6427923-96C5-4736-9836-02D727D35E87}">
      <dgm:prSet/>
      <dgm:spPr/>
      <dgm:t>
        <a:bodyPr/>
        <a:lstStyle/>
        <a:p>
          <a:endParaRPr lang="fr-CA"/>
        </a:p>
      </dgm:t>
    </dgm:pt>
    <dgm:pt modelId="{38199123-490B-43DD-8B22-F5D40952CE2E}" type="sibTrans" cxnId="{B6427923-96C5-4736-9836-02D727D35E87}">
      <dgm:prSet/>
      <dgm:spPr/>
      <dgm:t>
        <a:bodyPr/>
        <a:lstStyle/>
        <a:p>
          <a:endParaRPr lang="fr-CA"/>
        </a:p>
      </dgm:t>
    </dgm:pt>
    <dgm:pt modelId="{1592051F-E7A7-4245-B3AC-AE478015B25F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CA" sz="4000" dirty="0" smtClean="0">
              <a:solidFill>
                <a:sysClr val="windowText" lastClr="000000"/>
              </a:solidFill>
            </a:rPr>
            <a:t>Inuit</a:t>
          </a:r>
          <a:endParaRPr lang="fr-CA" sz="4000" dirty="0">
            <a:solidFill>
              <a:sysClr val="windowText" lastClr="000000"/>
            </a:solidFill>
          </a:endParaRPr>
        </a:p>
      </dgm:t>
    </dgm:pt>
    <dgm:pt modelId="{15DAFA25-DA15-46F6-9CC2-A4F7AF083216}" type="parTrans" cxnId="{31BF807B-E5F3-4B0D-866F-79E4A7947D6A}">
      <dgm:prSet/>
      <dgm:spPr/>
      <dgm:t>
        <a:bodyPr/>
        <a:lstStyle/>
        <a:p>
          <a:endParaRPr lang="fr-CA"/>
        </a:p>
      </dgm:t>
    </dgm:pt>
    <dgm:pt modelId="{AB192FC6-F53F-41DD-A3B8-31233B7CAFD1}" type="sibTrans" cxnId="{31BF807B-E5F3-4B0D-866F-79E4A7947D6A}">
      <dgm:prSet/>
      <dgm:spPr/>
      <dgm:t>
        <a:bodyPr/>
        <a:lstStyle/>
        <a:p>
          <a:endParaRPr lang="fr-CA"/>
        </a:p>
      </dgm:t>
    </dgm:pt>
    <dgm:pt modelId="{F8C7AC36-0A68-416C-B980-4C02606F0948}">
      <dgm:prSet phldrT="[Texte]" custT="1"/>
      <dgm:spPr/>
      <dgm:t>
        <a:bodyPr/>
        <a:lstStyle/>
        <a:p>
          <a:r>
            <a:rPr lang="fr-CA" sz="4000" dirty="0" smtClean="0"/>
            <a:t>First Nations</a:t>
          </a:r>
          <a:endParaRPr lang="fr-CA" sz="11500" dirty="0"/>
        </a:p>
      </dgm:t>
    </dgm:pt>
    <dgm:pt modelId="{B988ADAD-5D67-409D-ADAE-CC6B40DE85BD}" type="parTrans" cxnId="{00E25A3B-31A8-4F5E-9546-95CE74297796}">
      <dgm:prSet/>
      <dgm:spPr/>
      <dgm:t>
        <a:bodyPr/>
        <a:lstStyle/>
        <a:p>
          <a:endParaRPr lang="fr-CA"/>
        </a:p>
      </dgm:t>
    </dgm:pt>
    <dgm:pt modelId="{2E38CAFE-C779-4A89-A721-D4C1AFC754CB}" type="sibTrans" cxnId="{00E25A3B-31A8-4F5E-9546-95CE74297796}">
      <dgm:prSet/>
      <dgm:spPr/>
      <dgm:t>
        <a:bodyPr/>
        <a:lstStyle/>
        <a:p>
          <a:endParaRPr lang="fr-CA"/>
        </a:p>
      </dgm:t>
    </dgm:pt>
    <dgm:pt modelId="{8D7CF57E-5C2E-4BBD-B5E2-269FE674CC31}">
      <dgm:prSet phldrT="[Texte]" custT="1"/>
      <dgm:spPr>
        <a:solidFill>
          <a:schemeClr val="bg2"/>
        </a:solidFill>
      </dgm:spPr>
      <dgm:t>
        <a:bodyPr/>
        <a:lstStyle/>
        <a:p>
          <a:r>
            <a:rPr lang="fr-CA" sz="4000" dirty="0" err="1" smtClean="0">
              <a:solidFill>
                <a:sysClr val="windowText" lastClr="000000"/>
              </a:solidFill>
            </a:rPr>
            <a:t>Algonquian</a:t>
          </a:r>
          <a:endParaRPr lang="fr-CA" sz="11500" dirty="0">
            <a:solidFill>
              <a:sysClr val="windowText" lastClr="000000"/>
            </a:solidFill>
          </a:endParaRPr>
        </a:p>
      </dgm:t>
    </dgm:pt>
    <dgm:pt modelId="{82F726E8-7A13-4402-979A-8A26AB42207F}" type="parTrans" cxnId="{381E130D-31A7-43A5-B140-C72CEBEBF151}">
      <dgm:prSet/>
      <dgm:spPr/>
      <dgm:t>
        <a:bodyPr/>
        <a:lstStyle/>
        <a:p>
          <a:endParaRPr lang="fr-CA"/>
        </a:p>
      </dgm:t>
    </dgm:pt>
    <dgm:pt modelId="{BAFE1260-A968-46AD-99C0-D94635083540}" type="sibTrans" cxnId="{381E130D-31A7-43A5-B140-C72CEBEBF151}">
      <dgm:prSet/>
      <dgm:spPr/>
      <dgm:t>
        <a:bodyPr/>
        <a:lstStyle/>
        <a:p>
          <a:endParaRPr lang="fr-CA"/>
        </a:p>
      </dgm:t>
    </dgm:pt>
    <dgm:pt modelId="{28AA96D1-1E9F-49E7-879A-9CD33EBEA179}">
      <dgm:prSet phldrT="[Texte]" custT="1"/>
      <dgm:spPr>
        <a:solidFill>
          <a:srgbClr val="FF0000"/>
        </a:solidFill>
      </dgm:spPr>
      <dgm:t>
        <a:bodyPr/>
        <a:lstStyle/>
        <a:p>
          <a:r>
            <a:rPr lang="fr-CA" sz="4000" dirty="0" smtClean="0">
              <a:solidFill>
                <a:sysClr val="windowText" lastClr="000000"/>
              </a:solidFill>
            </a:rPr>
            <a:t>Iroquoian</a:t>
          </a:r>
          <a:endParaRPr lang="fr-CA" sz="11500" dirty="0">
            <a:solidFill>
              <a:sysClr val="windowText" lastClr="000000"/>
            </a:solidFill>
          </a:endParaRPr>
        </a:p>
      </dgm:t>
    </dgm:pt>
    <dgm:pt modelId="{4FD63932-395A-48B0-93C7-ED3CE806CE20}" type="parTrans" cxnId="{455E06DC-53EF-4AFA-AB8F-4786525333AA}">
      <dgm:prSet/>
      <dgm:spPr/>
      <dgm:t>
        <a:bodyPr/>
        <a:lstStyle/>
        <a:p>
          <a:endParaRPr lang="fr-CA"/>
        </a:p>
      </dgm:t>
    </dgm:pt>
    <dgm:pt modelId="{6CE85FC9-BE1A-4854-8331-AFF67C02F7D9}" type="sibTrans" cxnId="{455E06DC-53EF-4AFA-AB8F-4786525333AA}">
      <dgm:prSet/>
      <dgm:spPr/>
      <dgm:t>
        <a:bodyPr/>
        <a:lstStyle/>
        <a:p>
          <a:endParaRPr lang="fr-CA"/>
        </a:p>
      </dgm:t>
    </dgm:pt>
    <dgm:pt modelId="{4AD3A9A1-5E91-4718-AAAA-DF832EC4E964}" type="pres">
      <dgm:prSet presAssocID="{15494711-EAE8-449C-80A0-FEB38D2C06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CA"/>
        </a:p>
      </dgm:t>
    </dgm:pt>
    <dgm:pt modelId="{6E0BA42A-6F3D-4C68-9186-7DDB2AFF7979}" type="pres">
      <dgm:prSet presAssocID="{CEBC51F8-35A0-42B5-83E1-BE03AE374BEF}" presName="hierRoot1" presStyleCnt="0">
        <dgm:presLayoutVars>
          <dgm:hierBranch val="init"/>
        </dgm:presLayoutVars>
      </dgm:prSet>
      <dgm:spPr/>
    </dgm:pt>
    <dgm:pt modelId="{9FA6D09A-DEB6-4835-9FAE-DA49B1B7FCD3}" type="pres">
      <dgm:prSet presAssocID="{CEBC51F8-35A0-42B5-83E1-BE03AE374BEF}" presName="rootComposite1" presStyleCnt="0"/>
      <dgm:spPr/>
    </dgm:pt>
    <dgm:pt modelId="{C9D6991D-9FBD-42D7-96D1-C62CCD16B86F}" type="pres">
      <dgm:prSet presAssocID="{CEBC51F8-35A0-42B5-83E1-BE03AE374BEF}" presName="rootText1" presStyleLbl="node0" presStyleIdx="0" presStyleCnt="1" custScaleX="445276">
        <dgm:presLayoutVars>
          <dgm:chPref val="3"/>
        </dgm:presLayoutVars>
      </dgm:prSet>
      <dgm:spPr/>
      <dgm:t>
        <a:bodyPr/>
        <a:lstStyle/>
        <a:p>
          <a:endParaRPr lang="fr-CA"/>
        </a:p>
      </dgm:t>
    </dgm:pt>
    <dgm:pt modelId="{3FADEBC3-B467-4FDD-8D2E-F8BEEF5B2FA7}" type="pres">
      <dgm:prSet presAssocID="{CEBC51F8-35A0-42B5-83E1-BE03AE374BEF}" presName="rootConnector1" presStyleLbl="node1" presStyleIdx="0" presStyleCnt="0"/>
      <dgm:spPr/>
      <dgm:t>
        <a:bodyPr/>
        <a:lstStyle/>
        <a:p>
          <a:endParaRPr lang="fr-CA"/>
        </a:p>
      </dgm:t>
    </dgm:pt>
    <dgm:pt modelId="{9FC222AD-4381-44E3-BCC8-68F065C54E9A}" type="pres">
      <dgm:prSet presAssocID="{CEBC51F8-35A0-42B5-83E1-BE03AE374BEF}" presName="hierChild2" presStyleCnt="0"/>
      <dgm:spPr/>
    </dgm:pt>
    <dgm:pt modelId="{9B37A73A-71DB-48BA-B42D-3C7D5C508AC1}" type="pres">
      <dgm:prSet presAssocID="{15DAFA25-DA15-46F6-9CC2-A4F7AF083216}" presName="Name37" presStyleLbl="parChTrans1D2" presStyleIdx="0" presStyleCnt="2"/>
      <dgm:spPr/>
      <dgm:t>
        <a:bodyPr/>
        <a:lstStyle/>
        <a:p>
          <a:endParaRPr lang="fr-CA"/>
        </a:p>
      </dgm:t>
    </dgm:pt>
    <dgm:pt modelId="{F3734388-A0FF-40A6-9B08-F5AC45DAD451}" type="pres">
      <dgm:prSet presAssocID="{1592051F-E7A7-4245-B3AC-AE478015B25F}" presName="hierRoot2" presStyleCnt="0">
        <dgm:presLayoutVars>
          <dgm:hierBranch val="init"/>
        </dgm:presLayoutVars>
      </dgm:prSet>
      <dgm:spPr/>
    </dgm:pt>
    <dgm:pt modelId="{7A4584A4-D2C5-4B70-9B41-071F76E462CD}" type="pres">
      <dgm:prSet presAssocID="{1592051F-E7A7-4245-B3AC-AE478015B25F}" presName="rootComposite" presStyleCnt="0"/>
      <dgm:spPr/>
    </dgm:pt>
    <dgm:pt modelId="{2621519E-E8DC-4594-BD68-328BF4D2FA23}" type="pres">
      <dgm:prSet presAssocID="{1592051F-E7A7-4245-B3AC-AE478015B25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CA"/>
        </a:p>
      </dgm:t>
    </dgm:pt>
    <dgm:pt modelId="{1AE3DEB7-B190-4B8F-B0FA-6C597C660E73}" type="pres">
      <dgm:prSet presAssocID="{1592051F-E7A7-4245-B3AC-AE478015B25F}" presName="rootConnector" presStyleLbl="node2" presStyleIdx="0" presStyleCnt="2"/>
      <dgm:spPr/>
      <dgm:t>
        <a:bodyPr/>
        <a:lstStyle/>
        <a:p>
          <a:endParaRPr lang="fr-CA"/>
        </a:p>
      </dgm:t>
    </dgm:pt>
    <dgm:pt modelId="{7D17F020-A951-4D2F-87DB-5A6C645493FC}" type="pres">
      <dgm:prSet presAssocID="{1592051F-E7A7-4245-B3AC-AE478015B25F}" presName="hierChild4" presStyleCnt="0"/>
      <dgm:spPr/>
    </dgm:pt>
    <dgm:pt modelId="{97C8C324-83BE-4B74-B579-343F4D7EB35E}" type="pres">
      <dgm:prSet presAssocID="{1592051F-E7A7-4245-B3AC-AE478015B25F}" presName="hierChild5" presStyleCnt="0"/>
      <dgm:spPr/>
    </dgm:pt>
    <dgm:pt modelId="{CC1F42C9-73B8-4C1C-B8AC-78EFF01028A8}" type="pres">
      <dgm:prSet presAssocID="{B988ADAD-5D67-409D-ADAE-CC6B40DE85BD}" presName="Name37" presStyleLbl="parChTrans1D2" presStyleIdx="1" presStyleCnt="2"/>
      <dgm:spPr/>
      <dgm:t>
        <a:bodyPr/>
        <a:lstStyle/>
        <a:p>
          <a:endParaRPr lang="fr-CA"/>
        </a:p>
      </dgm:t>
    </dgm:pt>
    <dgm:pt modelId="{2B316F32-0781-4DBA-A1D7-408BD8DE4422}" type="pres">
      <dgm:prSet presAssocID="{F8C7AC36-0A68-416C-B980-4C02606F0948}" presName="hierRoot2" presStyleCnt="0">
        <dgm:presLayoutVars>
          <dgm:hierBranch val="init"/>
        </dgm:presLayoutVars>
      </dgm:prSet>
      <dgm:spPr/>
    </dgm:pt>
    <dgm:pt modelId="{BF28B641-8691-4BB8-ADA7-CC781B30C2BC}" type="pres">
      <dgm:prSet presAssocID="{F8C7AC36-0A68-416C-B980-4C02606F0948}" presName="rootComposite" presStyleCnt="0"/>
      <dgm:spPr/>
    </dgm:pt>
    <dgm:pt modelId="{7F03F868-59A3-4D1E-8291-DD6E65253FD5}" type="pres">
      <dgm:prSet presAssocID="{F8C7AC36-0A68-416C-B980-4C02606F094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r-CA"/>
        </a:p>
      </dgm:t>
    </dgm:pt>
    <dgm:pt modelId="{BED80B96-7EBE-4316-8DB8-F53DAA8061A1}" type="pres">
      <dgm:prSet presAssocID="{F8C7AC36-0A68-416C-B980-4C02606F0948}" presName="rootConnector" presStyleLbl="node2" presStyleIdx="1" presStyleCnt="2"/>
      <dgm:spPr/>
      <dgm:t>
        <a:bodyPr/>
        <a:lstStyle/>
        <a:p>
          <a:endParaRPr lang="fr-CA"/>
        </a:p>
      </dgm:t>
    </dgm:pt>
    <dgm:pt modelId="{6BAEA22C-FD30-4473-A09B-468988A593AA}" type="pres">
      <dgm:prSet presAssocID="{F8C7AC36-0A68-416C-B980-4C02606F0948}" presName="hierChild4" presStyleCnt="0"/>
      <dgm:spPr/>
    </dgm:pt>
    <dgm:pt modelId="{1A97ABD6-4053-4503-A928-85513C6163E6}" type="pres">
      <dgm:prSet presAssocID="{82F726E8-7A13-4402-979A-8A26AB42207F}" presName="Name37" presStyleLbl="parChTrans1D3" presStyleIdx="0" presStyleCnt="2"/>
      <dgm:spPr/>
      <dgm:t>
        <a:bodyPr/>
        <a:lstStyle/>
        <a:p>
          <a:endParaRPr lang="fr-CA"/>
        </a:p>
      </dgm:t>
    </dgm:pt>
    <dgm:pt modelId="{85FAFCD8-0179-4E34-A6CE-239E9CEAAED2}" type="pres">
      <dgm:prSet presAssocID="{8D7CF57E-5C2E-4BBD-B5E2-269FE674CC31}" presName="hierRoot2" presStyleCnt="0">
        <dgm:presLayoutVars>
          <dgm:hierBranch val="init"/>
        </dgm:presLayoutVars>
      </dgm:prSet>
      <dgm:spPr/>
    </dgm:pt>
    <dgm:pt modelId="{EF7A5BF1-A6D8-41DA-BF9D-B4CD2F453171}" type="pres">
      <dgm:prSet presAssocID="{8D7CF57E-5C2E-4BBD-B5E2-269FE674CC31}" presName="rootComposite" presStyleCnt="0"/>
      <dgm:spPr/>
    </dgm:pt>
    <dgm:pt modelId="{1060F67A-AEEE-4BD4-BADE-B144D54CA1B2}" type="pres">
      <dgm:prSet presAssocID="{8D7CF57E-5C2E-4BBD-B5E2-269FE674CC31}" presName="rootText" presStyleLbl="node3" presStyleIdx="0" presStyleCnt="2" custScaleX="124254">
        <dgm:presLayoutVars>
          <dgm:chPref val="3"/>
        </dgm:presLayoutVars>
      </dgm:prSet>
      <dgm:spPr/>
      <dgm:t>
        <a:bodyPr/>
        <a:lstStyle/>
        <a:p>
          <a:endParaRPr lang="fr-CA"/>
        </a:p>
      </dgm:t>
    </dgm:pt>
    <dgm:pt modelId="{0AD4BF4F-7BEC-437B-924D-D9F9C7EEA41F}" type="pres">
      <dgm:prSet presAssocID="{8D7CF57E-5C2E-4BBD-B5E2-269FE674CC31}" presName="rootConnector" presStyleLbl="node3" presStyleIdx="0" presStyleCnt="2"/>
      <dgm:spPr/>
      <dgm:t>
        <a:bodyPr/>
        <a:lstStyle/>
        <a:p>
          <a:endParaRPr lang="fr-CA"/>
        </a:p>
      </dgm:t>
    </dgm:pt>
    <dgm:pt modelId="{EB9818AC-5284-4A57-9F0F-A7275FC8CF3E}" type="pres">
      <dgm:prSet presAssocID="{8D7CF57E-5C2E-4BBD-B5E2-269FE674CC31}" presName="hierChild4" presStyleCnt="0"/>
      <dgm:spPr/>
    </dgm:pt>
    <dgm:pt modelId="{AA7FB69C-8BF9-4DF5-8705-E0B9384174F7}" type="pres">
      <dgm:prSet presAssocID="{8D7CF57E-5C2E-4BBD-B5E2-269FE674CC31}" presName="hierChild5" presStyleCnt="0"/>
      <dgm:spPr/>
    </dgm:pt>
    <dgm:pt modelId="{BF7EA603-7DA4-4A16-8242-FC639C3F940E}" type="pres">
      <dgm:prSet presAssocID="{4FD63932-395A-48B0-93C7-ED3CE806CE20}" presName="Name37" presStyleLbl="parChTrans1D3" presStyleIdx="1" presStyleCnt="2"/>
      <dgm:spPr/>
      <dgm:t>
        <a:bodyPr/>
        <a:lstStyle/>
        <a:p>
          <a:endParaRPr lang="fr-CA"/>
        </a:p>
      </dgm:t>
    </dgm:pt>
    <dgm:pt modelId="{63DC363C-8654-4581-B3C2-CD0BEDDE1CE1}" type="pres">
      <dgm:prSet presAssocID="{28AA96D1-1E9F-49E7-879A-9CD33EBEA179}" presName="hierRoot2" presStyleCnt="0">
        <dgm:presLayoutVars>
          <dgm:hierBranch val="init"/>
        </dgm:presLayoutVars>
      </dgm:prSet>
      <dgm:spPr/>
    </dgm:pt>
    <dgm:pt modelId="{AB13C5BA-CDB6-426E-AB24-8FD225EDDF7B}" type="pres">
      <dgm:prSet presAssocID="{28AA96D1-1E9F-49E7-879A-9CD33EBEA179}" presName="rootComposite" presStyleCnt="0"/>
      <dgm:spPr/>
    </dgm:pt>
    <dgm:pt modelId="{0E88B51D-A27C-48C6-ABE4-121F7F786828}" type="pres">
      <dgm:prSet presAssocID="{28AA96D1-1E9F-49E7-879A-9CD33EBEA179}" presName="rootText" presStyleLbl="node3" presStyleIdx="1" presStyleCnt="2" custScaleX="124253">
        <dgm:presLayoutVars>
          <dgm:chPref val="3"/>
        </dgm:presLayoutVars>
      </dgm:prSet>
      <dgm:spPr/>
      <dgm:t>
        <a:bodyPr/>
        <a:lstStyle/>
        <a:p>
          <a:endParaRPr lang="fr-CA"/>
        </a:p>
      </dgm:t>
    </dgm:pt>
    <dgm:pt modelId="{FBA4B039-D83E-466E-9052-0A59A2527273}" type="pres">
      <dgm:prSet presAssocID="{28AA96D1-1E9F-49E7-879A-9CD33EBEA179}" presName="rootConnector" presStyleLbl="node3" presStyleIdx="1" presStyleCnt="2"/>
      <dgm:spPr/>
      <dgm:t>
        <a:bodyPr/>
        <a:lstStyle/>
        <a:p>
          <a:endParaRPr lang="fr-CA"/>
        </a:p>
      </dgm:t>
    </dgm:pt>
    <dgm:pt modelId="{A1965B38-387F-4A6F-8025-29760A08426B}" type="pres">
      <dgm:prSet presAssocID="{28AA96D1-1E9F-49E7-879A-9CD33EBEA179}" presName="hierChild4" presStyleCnt="0"/>
      <dgm:spPr/>
    </dgm:pt>
    <dgm:pt modelId="{7C82573C-F1C6-4655-9573-A1BD3EE7C005}" type="pres">
      <dgm:prSet presAssocID="{28AA96D1-1E9F-49E7-879A-9CD33EBEA179}" presName="hierChild5" presStyleCnt="0"/>
      <dgm:spPr/>
    </dgm:pt>
    <dgm:pt modelId="{60F9B2DA-2970-4B84-960C-A9502AED8914}" type="pres">
      <dgm:prSet presAssocID="{F8C7AC36-0A68-416C-B980-4C02606F0948}" presName="hierChild5" presStyleCnt="0"/>
      <dgm:spPr/>
    </dgm:pt>
    <dgm:pt modelId="{602EBC03-02D3-495A-BB6A-9C4B1D77C97A}" type="pres">
      <dgm:prSet presAssocID="{CEBC51F8-35A0-42B5-83E1-BE03AE374BEF}" presName="hierChild3" presStyleCnt="0"/>
      <dgm:spPr/>
    </dgm:pt>
  </dgm:ptLst>
  <dgm:cxnLst>
    <dgm:cxn modelId="{36F5A692-EE0D-4D82-B648-0B31F9F4CBF6}" type="presOf" srcId="{CEBC51F8-35A0-42B5-83E1-BE03AE374BEF}" destId="{C9D6991D-9FBD-42D7-96D1-C62CCD16B86F}" srcOrd="0" destOrd="0" presId="urn:microsoft.com/office/officeart/2005/8/layout/orgChart1"/>
    <dgm:cxn modelId="{455E06DC-53EF-4AFA-AB8F-4786525333AA}" srcId="{F8C7AC36-0A68-416C-B980-4C02606F0948}" destId="{28AA96D1-1E9F-49E7-879A-9CD33EBEA179}" srcOrd="1" destOrd="0" parTransId="{4FD63932-395A-48B0-93C7-ED3CE806CE20}" sibTransId="{6CE85FC9-BE1A-4854-8331-AFF67C02F7D9}"/>
    <dgm:cxn modelId="{B6427923-96C5-4736-9836-02D727D35E87}" srcId="{15494711-EAE8-449C-80A0-FEB38D2C0670}" destId="{CEBC51F8-35A0-42B5-83E1-BE03AE374BEF}" srcOrd="0" destOrd="0" parTransId="{968BB562-3545-421E-B2AA-235834D1F141}" sibTransId="{38199123-490B-43DD-8B22-F5D40952CE2E}"/>
    <dgm:cxn modelId="{EC817DA9-F318-4BFD-8E14-1D051F7BE4CF}" type="presOf" srcId="{CEBC51F8-35A0-42B5-83E1-BE03AE374BEF}" destId="{3FADEBC3-B467-4FDD-8D2E-F8BEEF5B2FA7}" srcOrd="1" destOrd="0" presId="urn:microsoft.com/office/officeart/2005/8/layout/orgChart1"/>
    <dgm:cxn modelId="{DDDBEB0F-F4BE-4D70-BF2A-9F0B53549555}" type="presOf" srcId="{1592051F-E7A7-4245-B3AC-AE478015B25F}" destId="{1AE3DEB7-B190-4B8F-B0FA-6C597C660E73}" srcOrd="1" destOrd="0" presId="urn:microsoft.com/office/officeart/2005/8/layout/orgChart1"/>
    <dgm:cxn modelId="{813ED36E-E4F3-41D5-975B-A2F30DC12C9C}" type="presOf" srcId="{F8C7AC36-0A68-416C-B980-4C02606F0948}" destId="{7F03F868-59A3-4D1E-8291-DD6E65253FD5}" srcOrd="0" destOrd="0" presId="urn:microsoft.com/office/officeart/2005/8/layout/orgChart1"/>
    <dgm:cxn modelId="{31BF807B-E5F3-4B0D-866F-79E4A7947D6A}" srcId="{CEBC51F8-35A0-42B5-83E1-BE03AE374BEF}" destId="{1592051F-E7A7-4245-B3AC-AE478015B25F}" srcOrd="0" destOrd="0" parTransId="{15DAFA25-DA15-46F6-9CC2-A4F7AF083216}" sibTransId="{AB192FC6-F53F-41DD-A3B8-31233B7CAFD1}"/>
    <dgm:cxn modelId="{6E8F83E2-080C-4374-AE21-E3060FE981B9}" type="presOf" srcId="{15DAFA25-DA15-46F6-9CC2-A4F7AF083216}" destId="{9B37A73A-71DB-48BA-B42D-3C7D5C508AC1}" srcOrd="0" destOrd="0" presId="urn:microsoft.com/office/officeart/2005/8/layout/orgChart1"/>
    <dgm:cxn modelId="{20AF2AF7-3474-4BB1-A9C7-B40D7F1C34D4}" type="presOf" srcId="{8D7CF57E-5C2E-4BBD-B5E2-269FE674CC31}" destId="{1060F67A-AEEE-4BD4-BADE-B144D54CA1B2}" srcOrd="0" destOrd="0" presId="urn:microsoft.com/office/officeart/2005/8/layout/orgChart1"/>
    <dgm:cxn modelId="{23A75E87-6355-450C-852F-29474D5931ED}" type="presOf" srcId="{8D7CF57E-5C2E-4BBD-B5E2-269FE674CC31}" destId="{0AD4BF4F-7BEC-437B-924D-D9F9C7EEA41F}" srcOrd="1" destOrd="0" presId="urn:microsoft.com/office/officeart/2005/8/layout/orgChart1"/>
    <dgm:cxn modelId="{BD5937D9-7141-4234-8B38-FBEAC1C83A94}" type="presOf" srcId="{15494711-EAE8-449C-80A0-FEB38D2C0670}" destId="{4AD3A9A1-5E91-4718-AAAA-DF832EC4E964}" srcOrd="0" destOrd="0" presId="urn:microsoft.com/office/officeart/2005/8/layout/orgChart1"/>
    <dgm:cxn modelId="{C93C6FB7-602B-443F-BFA4-FC21416F2A86}" type="presOf" srcId="{28AA96D1-1E9F-49E7-879A-9CD33EBEA179}" destId="{0E88B51D-A27C-48C6-ABE4-121F7F786828}" srcOrd="0" destOrd="0" presId="urn:microsoft.com/office/officeart/2005/8/layout/orgChart1"/>
    <dgm:cxn modelId="{46936928-A386-46CA-904C-B058DBF58BD2}" type="presOf" srcId="{82F726E8-7A13-4402-979A-8A26AB42207F}" destId="{1A97ABD6-4053-4503-A928-85513C6163E6}" srcOrd="0" destOrd="0" presId="urn:microsoft.com/office/officeart/2005/8/layout/orgChart1"/>
    <dgm:cxn modelId="{2128D80C-501F-4560-B929-8347BCD64B25}" type="presOf" srcId="{4FD63932-395A-48B0-93C7-ED3CE806CE20}" destId="{BF7EA603-7DA4-4A16-8242-FC639C3F940E}" srcOrd="0" destOrd="0" presId="urn:microsoft.com/office/officeart/2005/8/layout/orgChart1"/>
    <dgm:cxn modelId="{381E130D-31A7-43A5-B140-C72CEBEBF151}" srcId="{F8C7AC36-0A68-416C-B980-4C02606F0948}" destId="{8D7CF57E-5C2E-4BBD-B5E2-269FE674CC31}" srcOrd="0" destOrd="0" parTransId="{82F726E8-7A13-4402-979A-8A26AB42207F}" sibTransId="{BAFE1260-A968-46AD-99C0-D94635083540}"/>
    <dgm:cxn modelId="{9F31DBE0-BAFA-4D6F-8F12-DC60BC04CC48}" type="presOf" srcId="{1592051F-E7A7-4245-B3AC-AE478015B25F}" destId="{2621519E-E8DC-4594-BD68-328BF4D2FA23}" srcOrd="0" destOrd="0" presId="urn:microsoft.com/office/officeart/2005/8/layout/orgChart1"/>
    <dgm:cxn modelId="{5DE61D27-2D30-4169-99C9-EFB4819D4AB2}" type="presOf" srcId="{28AA96D1-1E9F-49E7-879A-9CD33EBEA179}" destId="{FBA4B039-D83E-466E-9052-0A59A2527273}" srcOrd="1" destOrd="0" presId="urn:microsoft.com/office/officeart/2005/8/layout/orgChart1"/>
    <dgm:cxn modelId="{9000717B-6F38-428B-8915-28E9F959DC75}" type="presOf" srcId="{F8C7AC36-0A68-416C-B980-4C02606F0948}" destId="{BED80B96-7EBE-4316-8DB8-F53DAA8061A1}" srcOrd="1" destOrd="0" presId="urn:microsoft.com/office/officeart/2005/8/layout/orgChart1"/>
    <dgm:cxn modelId="{00E25A3B-31A8-4F5E-9546-95CE74297796}" srcId="{CEBC51F8-35A0-42B5-83E1-BE03AE374BEF}" destId="{F8C7AC36-0A68-416C-B980-4C02606F0948}" srcOrd="1" destOrd="0" parTransId="{B988ADAD-5D67-409D-ADAE-CC6B40DE85BD}" sibTransId="{2E38CAFE-C779-4A89-A721-D4C1AFC754CB}"/>
    <dgm:cxn modelId="{3F00476B-3C3B-47BF-A509-3209CD507891}" type="presOf" srcId="{B988ADAD-5D67-409D-ADAE-CC6B40DE85BD}" destId="{CC1F42C9-73B8-4C1C-B8AC-78EFF01028A8}" srcOrd="0" destOrd="0" presId="urn:microsoft.com/office/officeart/2005/8/layout/orgChart1"/>
    <dgm:cxn modelId="{F93FB3B0-6336-4EDA-9825-A0B22E520A6A}" type="presParOf" srcId="{4AD3A9A1-5E91-4718-AAAA-DF832EC4E964}" destId="{6E0BA42A-6F3D-4C68-9186-7DDB2AFF7979}" srcOrd="0" destOrd="0" presId="urn:microsoft.com/office/officeart/2005/8/layout/orgChart1"/>
    <dgm:cxn modelId="{71096CE2-C7E4-45FA-BB34-6AD275FFF6BC}" type="presParOf" srcId="{6E0BA42A-6F3D-4C68-9186-7DDB2AFF7979}" destId="{9FA6D09A-DEB6-4835-9FAE-DA49B1B7FCD3}" srcOrd="0" destOrd="0" presId="urn:microsoft.com/office/officeart/2005/8/layout/orgChart1"/>
    <dgm:cxn modelId="{FD25EB74-8D4C-436F-9B55-A9117496F150}" type="presParOf" srcId="{9FA6D09A-DEB6-4835-9FAE-DA49B1B7FCD3}" destId="{C9D6991D-9FBD-42D7-96D1-C62CCD16B86F}" srcOrd="0" destOrd="0" presId="urn:microsoft.com/office/officeart/2005/8/layout/orgChart1"/>
    <dgm:cxn modelId="{7030AD4A-1DA9-4591-971C-D48AE6C00CEE}" type="presParOf" srcId="{9FA6D09A-DEB6-4835-9FAE-DA49B1B7FCD3}" destId="{3FADEBC3-B467-4FDD-8D2E-F8BEEF5B2FA7}" srcOrd="1" destOrd="0" presId="urn:microsoft.com/office/officeart/2005/8/layout/orgChart1"/>
    <dgm:cxn modelId="{2CB62010-A1C4-4588-B75F-7CAAE3DB050B}" type="presParOf" srcId="{6E0BA42A-6F3D-4C68-9186-7DDB2AFF7979}" destId="{9FC222AD-4381-44E3-BCC8-68F065C54E9A}" srcOrd="1" destOrd="0" presId="urn:microsoft.com/office/officeart/2005/8/layout/orgChart1"/>
    <dgm:cxn modelId="{6EF6D68D-C114-4101-ADE3-8958DB25B92F}" type="presParOf" srcId="{9FC222AD-4381-44E3-BCC8-68F065C54E9A}" destId="{9B37A73A-71DB-48BA-B42D-3C7D5C508AC1}" srcOrd="0" destOrd="0" presId="urn:microsoft.com/office/officeart/2005/8/layout/orgChart1"/>
    <dgm:cxn modelId="{EB7003B8-3EA7-4B0E-90A2-7D7827F5E883}" type="presParOf" srcId="{9FC222AD-4381-44E3-BCC8-68F065C54E9A}" destId="{F3734388-A0FF-40A6-9B08-F5AC45DAD451}" srcOrd="1" destOrd="0" presId="urn:microsoft.com/office/officeart/2005/8/layout/orgChart1"/>
    <dgm:cxn modelId="{9BDD0929-79FD-45B4-AFA1-88283C2524F8}" type="presParOf" srcId="{F3734388-A0FF-40A6-9B08-F5AC45DAD451}" destId="{7A4584A4-D2C5-4B70-9B41-071F76E462CD}" srcOrd="0" destOrd="0" presId="urn:microsoft.com/office/officeart/2005/8/layout/orgChart1"/>
    <dgm:cxn modelId="{99127ABA-249E-423A-A43A-E230D1B0F770}" type="presParOf" srcId="{7A4584A4-D2C5-4B70-9B41-071F76E462CD}" destId="{2621519E-E8DC-4594-BD68-328BF4D2FA23}" srcOrd="0" destOrd="0" presId="urn:microsoft.com/office/officeart/2005/8/layout/orgChart1"/>
    <dgm:cxn modelId="{98069FBE-496C-48DA-B08D-7EFBEBE3D052}" type="presParOf" srcId="{7A4584A4-D2C5-4B70-9B41-071F76E462CD}" destId="{1AE3DEB7-B190-4B8F-B0FA-6C597C660E73}" srcOrd="1" destOrd="0" presId="urn:microsoft.com/office/officeart/2005/8/layout/orgChart1"/>
    <dgm:cxn modelId="{C78E4C3D-FE4B-4E89-9FCD-F0B105EDDD58}" type="presParOf" srcId="{F3734388-A0FF-40A6-9B08-F5AC45DAD451}" destId="{7D17F020-A951-4D2F-87DB-5A6C645493FC}" srcOrd="1" destOrd="0" presId="urn:microsoft.com/office/officeart/2005/8/layout/orgChart1"/>
    <dgm:cxn modelId="{C99A09B6-C9C3-488C-B3E8-C642A24FE79E}" type="presParOf" srcId="{F3734388-A0FF-40A6-9B08-F5AC45DAD451}" destId="{97C8C324-83BE-4B74-B579-343F4D7EB35E}" srcOrd="2" destOrd="0" presId="urn:microsoft.com/office/officeart/2005/8/layout/orgChart1"/>
    <dgm:cxn modelId="{065FE4E6-4C44-49BF-95E1-D2BC99A1ABC8}" type="presParOf" srcId="{9FC222AD-4381-44E3-BCC8-68F065C54E9A}" destId="{CC1F42C9-73B8-4C1C-B8AC-78EFF01028A8}" srcOrd="2" destOrd="0" presId="urn:microsoft.com/office/officeart/2005/8/layout/orgChart1"/>
    <dgm:cxn modelId="{E1EA4451-52B8-48E3-93B2-B420FD438BAC}" type="presParOf" srcId="{9FC222AD-4381-44E3-BCC8-68F065C54E9A}" destId="{2B316F32-0781-4DBA-A1D7-408BD8DE4422}" srcOrd="3" destOrd="0" presId="urn:microsoft.com/office/officeart/2005/8/layout/orgChart1"/>
    <dgm:cxn modelId="{2EBBB335-9709-4A10-8D63-E1B619CB1F4A}" type="presParOf" srcId="{2B316F32-0781-4DBA-A1D7-408BD8DE4422}" destId="{BF28B641-8691-4BB8-ADA7-CC781B30C2BC}" srcOrd="0" destOrd="0" presId="urn:microsoft.com/office/officeart/2005/8/layout/orgChart1"/>
    <dgm:cxn modelId="{40BD8AC6-0019-4185-BC41-8B2BCF351813}" type="presParOf" srcId="{BF28B641-8691-4BB8-ADA7-CC781B30C2BC}" destId="{7F03F868-59A3-4D1E-8291-DD6E65253FD5}" srcOrd="0" destOrd="0" presId="urn:microsoft.com/office/officeart/2005/8/layout/orgChart1"/>
    <dgm:cxn modelId="{A9907160-90C0-4A85-85D1-51F360AA69D3}" type="presParOf" srcId="{BF28B641-8691-4BB8-ADA7-CC781B30C2BC}" destId="{BED80B96-7EBE-4316-8DB8-F53DAA8061A1}" srcOrd="1" destOrd="0" presId="urn:microsoft.com/office/officeart/2005/8/layout/orgChart1"/>
    <dgm:cxn modelId="{4FC14EBF-C801-418E-A431-714086E1B412}" type="presParOf" srcId="{2B316F32-0781-4DBA-A1D7-408BD8DE4422}" destId="{6BAEA22C-FD30-4473-A09B-468988A593AA}" srcOrd="1" destOrd="0" presId="urn:microsoft.com/office/officeart/2005/8/layout/orgChart1"/>
    <dgm:cxn modelId="{A934F056-E727-4578-80FA-FD234B9178B9}" type="presParOf" srcId="{6BAEA22C-FD30-4473-A09B-468988A593AA}" destId="{1A97ABD6-4053-4503-A928-85513C6163E6}" srcOrd="0" destOrd="0" presId="urn:microsoft.com/office/officeart/2005/8/layout/orgChart1"/>
    <dgm:cxn modelId="{3908B1EF-09C6-4914-84A6-369C7F7AE047}" type="presParOf" srcId="{6BAEA22C-FD30-4473-A09B-468988A593AA}" destId="{85FAFCD8-0179-4E34-A6CE-239E9CEAAED2}" srcOrd="1" destOrd="0" presId="urn:microsoft.com/office/officeart/2005/8/layout/orgChart1"/>
    <dgm:cxn modelId="{C91BD265-B656-4248-B5C5-F97090983F82}" type="presParOf" srcId="{85FAFCD8-0179-4E34-A6CE-239E9CEAAED2}" destId="{EF7A5BF1-A6D8-41DA-BF9D-B4CD2F453171}" srcOrd="0" destOrd="0" presId="urn:microsoft.com/office/officeart/2005/8/layout/orgChart1"/>
    <dgm:cxn modelId="{DA1D19AA-E946-4DAA-AD54-02FEC84F5BC0}" type="presParOf" srcId="{EF7A5BF1-A6D8-41DA-BF9D-B4CD2F453171}" destId="{1060F67A-AEEE-4BD4-BADE-B144D54CA1B2}" srcOrd="0" destOrd="0" presId="urn:microsoft.com/office/officeart/2005/8/layout/orgChart1"/>
    <dgm:cxn modelId="{393A1FDD-AE50-42DC-A635-C2E1229323E7}" type="presParOf" srcId="{EF7A5BF1-A6D8-41DA-BF9D-B4CD2F453171}" destId="{0AD4BF4F-7BEC-437B-924D-D9F9C7EEA41F}" srcOrd="1" destOrd="0" presId="urn:microsoft.com/office/officeart/2005/8/layout/orgChart1"/>
    <dgm:cxn modelId="{11EB93BA-7A36-4059-8337-C9C159A479AD}" type="presParOf" srcId="{85FAFCD8-0179-4E34-A6CE-239E9CEAAED2}" destId="{EB9818AC-5284-4A57-9F0F-A7275FC8CF3E}" srcOrd="1" destOrd="0" presId="urn:microsoft.com/office/officeart/2005/8/layout/orgChart1"/>
    <dgm:cxn modelId="{6065D877-E737-47E9-B544-6AB6D970636A}" type="presParOf" srcId="{85FAFCD8-0179-4E34-A6CE-239E9CEAAED2}" destId="{AA7FB69C-8BF9-4DF5-8705-E0B9384174F7}" srcOrd="2" destOrd="0" presId="urn:microsoft.com/office/officeart/2005/8/layout/orgChart1"/>
    <dgm:cxn modelId="{B6323FE3-A3EF-4BE5-95E7-C75D9D483F14}" type="presParOf" srcId="{6BAEA22C-FD30-4473-A09B-468988A593AA}" destId="{BF7EA603-7DA4-4A16-8242-FC639C3F940E}" srcOrd="2" destOrd="0" presId="urn:microsoft.com/office/officeart/2005/8/layout/orgChart1"/>
    <dgm:cxn modelId="{EE1F376D-9B2F-4056-9C07-20DD086D8FD0}" type="presParOf" srcId="{6BAEA22C-FD30-4473-A09B-468988A593AA}" destId="{63DC363C-8654-4581-B3C2-CD0BEDDE1CE1}" srcOrd="3" destOrd="0" presId="urn:microsoft.com/office/officeart/2005/8/layout/orgChart1"/>
    <dgm:cxn modelId="{E3D9F227-27BE-4B39-B7E4-9B49C2A24A64}" type="presParOf" srcId="{63DC363C-8654-4581-B3C2-CD0BEDDE1CE1}" destId="{AB13C5BA-CDB6-426E-AB24-8FD225EDDF7B}" srcOrd="0" destOrd="0" presId="urn:microsoft.com/office/officeart/2005/8/layout/orgChart1"/>
    <dgm:cxn modelId="{7EED7735-EA41-41AA-9AD1-1C49982401C0}" type="presParOf" srcId="{AB13C5BA-CDB6-426E-AB24-8FD225EDDF7B}" destId="{0E88B51D-A27C-48C6-ABE4-121F7F786828}" srcOrd="0" destOrd="0" presId="urn:microsoft.com/office/officeart/2005/8/layout/orgChart1"/>
    <dgm:cxn modelId="{8A06922C-B36F-400E-9525-F4D47EB7A13E}" type="presParOf" srcId="{AB13C5BA-CDB6-426E-AB24-8FD225EDDF7B}" destId="{FBA4B039-D83E-466E-9052-0A59A2527273}" srcOrd="1" destOrd="0" presId="urn:microsoft.com/office/officeart/2005/8/layout/orgChart1"/>
    <dgm:cxn modelId="{4FFF7AF2-3038-4557-92D1-4B9BC71C7EC9}" type="presParOf" srcId="{63DC363C-8654-4581-B3C2-CD0BEDDE1CE1}" destId="{A1965B38-387F-4A6F-8025-29760A08426B}" srcOrd="1" destOrd="0" presId="urn:microsoft.com/office/officeart/2005/8/layout/orgChart1"/>
    <dgm:cxn modelId="{36A3C196-03CF-4519-B21B-B01993B1A830}" type="presParOf" srcId="{63DC363C-8654-4581-B3C2-CD0BEDDE1CE1}" destId="{7C82573C-F1C6-4655-9573-A1BD3EE7C005}" srcOrd="2" destOrd="0" presId="urn:microsoft.com/office/officeart/2005/8/layout/orgChart1"/>
    <dgm:cxn modelId="{37214061-606B-415E-BD78-F5AC680876DE}" type="presParOf" srcId="{2B316F32-0781-4DBA-A1D7-408BD8DE4422}" destId="{60F9B2DA-2970-4B84-960C-A9502AED8914}" srcOrd="2" destOrd="0" presId="urn:microsoft.com/office/officeart/2005/8/layout/orgChart1"/>
    <dgm:cxn modelId="{4271DCBB-8859-42C7-BB9A-007FB51F4F04}" type="presParOf" srcId="{6E0BA42A-6F3D-4C68-9186-7DDB2AFF7979}" destId="{602EBC03-02D3-495A-BB6A-9C4B1D77C97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B206DA-DB6B-45B4-8AB7-B997235457E3}" type="doc">
      <dgm:prSet loTypeId="urn:microsoft.com/office/officeart/2005/8/layout/process2" loCatId="process" qsTypeId="urn:microsoft.com/office/officeart/2005/8/quickstyle/simple1" qsCatId="simple" csTypeId="urn:microsoft.com/office/officeart/2005/8/colors/accent5_2" csCatId="accent5" phldr="1"/>
      <dgm:spPr/>
    </dgm:pt>
    <dgm:pt modelId="{008A1576-100C-4E54-BA68-572336326995}">
      <dgm:prSet phldrT="[Texte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dirty="0" smtClean="0">
              <a:solidFill>
                <a:srgbClr val="262626"/>
              </a:solidFill>
              <a:latin typeface="Corbel" charset="0"/>
            </a:rPr>
            <a:t>Climate and resources found on their land</a:t>
          </a:r>
          <a:endParaRPr lang="fr-FR" sz="2800" dirty="0">
            <a:solidFill>
              <a:srgbClr val="262626"/>
            </a:solidFill>
            <a:latin typeface="Corbel" charset="0"/>
          </a:endParaRPr>
        </a:p>
      </dgm:t>
    </dgm:pt>
    <dgm:pt modelId="{51F526B0-E6BC-4674-8643-54B7823CA265}" type="parTrans" cxnId="{E803B266-625A-425E-BC6A-AF82C44AF8EC}">
      <dgm:prSet/>
      <dgm:spPr/>
      <dgm:t>
        <a:bodyPr/>
        <a:lstStyle/>
        <a:p>
          <a:endParaRPr lang="fr-CA"/>
        </a:p>
      </dgm:t>
    </dgm:pt>
    <dgm:pt modelId="{3A89D29F-0369-45BA-BEE9-1261816E3484}" type="sibTrans" cxnId="{E803B266-625A-425E-BC6A-AF82C44AF8EC}">
      <dgm:prSet/>
      <dgm:spPr/>
      <dgm:t>
        <a:bodyPr/>
        <a:lstStyle/>
        <a:p>
          <a:endParaRPr lang="fr-FR"/>
        </a:p>
      </dgm:t>
    </dgm:pt>
    <dgm:pt modelId="{8D04550D-D58C-4A64-AE46-8F9A0458090B}">
      <dgm:prSet phldrT="[Texte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dirty="0" smtClean="0">
              <a:solidFill>
                <a:srgbClr val="262626"/>
              </a:solidFill>
              <a:latin typeface="Corbel" charset="0"/>
            </a:rPr>
            <a:t>ADAPTATION</a:t>
          </a:r>
          <a:endParaRPr lang="fr-FR" sz="2200" dirty="0">
            <a:solidFill>
              <a:srgbClr val="262626"/>
            </a:solidFill>
            <a:latin typeface="Corbel" charset="0"/>
          </a:endParaRPr>
        </a:p>
      </dgm:t>
    </dgm:pt>
    <dgm:pt modelId="{8DCB6E33-4EF9-4AAD-9E32-6DBFC4335551}" type="parTrans" cxnId="{EDEE24F6-14CA-428B-AAC5-C8C780A23066}">
      <dgm:prSet/>
      <dgm:spPr/>
      <dgm:t>
        <a:bodyPr/>
        <a:lstStyle/>
        <a:p>
          <a:endParaRPr lang="fr-CA"/>
        </a:p>
      </dgm:t>
    </dgm:pt>
    <dgm:pt modelId="{497B597F-4869-40CF-BE81-42DEF1A3377E}" type="sibTrans" cxnId="{EDEE24F6-14CA-428B-AAC5-C8C780A23066}">
      <dgm:prSet/>
      <dgm:spPr/>
      <dgm:t>
        <a:bodyPr/>
        <a:lstStyle/>
        <a:p>
          <a:endParaRPr lang="fr-FR"/>
        </a:p>
      </dgm:t>
    </dgm:pt>
    <dgm:pt modelId="{610D2786-BDA8-4882-ABE8-E2FC093C451C}">
      <dgm:prSet phldrT="[Texte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fr-CA" sz="4000" dirty="0" smtClean="0">
              <a:effectLst/>
              <a:latin typeface="Corbel"/>
            </a:rPr>
            <a:t>WAY OF LIFE</a:t>
          </a:r>
          <a:endParaRPr lang="fr-FR" sz="4000" dirty="0">
            <a:effectLst/>
            <a:latin typeface="Corbel"/>
          </a:endParaRPr>
        </a:p>
      </dgm:t>
    </dgm:pt>
    <dgm:pt modelId="{AF92F351-1380-4BCE-A1D5-3BD4387BAF64}" type="parTrans" cxnId="{D7116958-587E-4153-9B00-FAA402FF8B7A}">
      <dgm:prSet/>
      <dgm:spPr/>
      <dgm:t>
        <a:bodyPr/>
        <a:lstStyle/>
        <a:p>
          <a:endParaRPr lang="fr-CA"/>
        </a:p>
      </dgm:t>
    </dgm:pt>
    <dgm:pt modelId="{39F47B1E-A1FC-4793-B861-A7E8C4A47F79}" type="sibTrans" cxnId="{D7116958-587E-4153-9B00-FAA402FF8B7A}">
      <dgm:prSet/>
      <dgm:spPr/>
      <dgm:t>
        <a:bodyPr/>
        <a:lstStyle/>
        <a:p>
          <a:endParaRPr lang="fr-CA"/>
        </a:p>
      </dgm:t>
    </dgm:pt>
    <dgm:pt modelId="{DE03BDA2-8A2E-49ED-B59D-67837CEE10DD}" type="pres">
      <dgm:prSet presAssocID="{32B206DA-DB6B-45B4-8AB7-B997235457E3}" presName="linearFlow" presStyleCnt="0">
        <dgm:presLayoutVars>
          <dgm:resizeHandles val="exact"/>
        </dgm:presLayoutVars>
      </dgm:prSet>
      <dgm:spPr/>
    </dgm:pt>
    <dgm:pt modelId="{BAE1EF35-5B8C-4BA8-928F-C7C5973E49BF}" type="pres">
      <dgm:prSet presAssocID="{008A1576-100C-4E54-BA68-572336326995}" presName="node" presStyleLbl="node1" presStyleIdx="0" presStyleCnt="3" custScaleX="12232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392C5A-C562-4A0C-9DB3-07C1927A66D2}" type="pres">
      <dgm:prSet presAssocID="{3A89D29F-0369-45BA-BEE9-1261816E3484}" presName="sibTrans" presStyleLbl="sibTrans2D1" presStyleIdx="0" presStyleCnt="2"/>
      <dgm:spPr/>
      <dgm:t>
        <a:bodyPr/>
        <a:lstStyle/>
        <a:p>
          <a:endParaRPr lang="fr-FR"/>
        </a:p>
      </dgm:t>
    </dgm:pt>
    <dgm:pt modelId="{3F33ECFC-5C4C-430C-9580-F88EE43AB829}" type="pres">
      <dgm:prSet presAssocID="{3A89D29F-0369-45BA-BEE9-1261816E3484}" presName="connectorText" presStyleLbl="sibTrans2D1" presStyleIdx="0" presStyleCnt="2"/>
      <dgm:spPr/>
      <dgm:t>
        <a:bodyPr/>
        <a:lstStyle/>
        <a:p>
          <a:endParaRPr lang="fr-FR"/>
        </a:p>
      </dgm:t>
    </dgm:pt>
    <dgm:pt modelId="{AA90C33C-9E6E-4B2C-BA2A-F25EB472C9D6}" type="pres">
      <dgm:prSet presAssocID="{8D04550D-D58C-4A64-AE46-8F9A0458090B}" presName="node" presStyleLbl="node1" presStyleIdx="1" presStyleCnt="3" custScaleX="12292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746C52-7818-4516-9E55-CBCB982A6AF4}" type="pres">
      <dgm:prSet presAssocID="{497B597F-4869-40CF-BE81-42DEF1A3377E}" presName="sibTrans" presStyleLbl="sibTrans2D1" presStyleIdx="1" presStyleCnt="2"/>
      <dgm:spPr/>
      <dgm:t>
        <a:bodyPr/>
        <a:lstStyle/>
        <a:p>
          <a:endParaRPr lang="fr-FR"/>
        </a:p>
      </dgm:t>
    </dgm:pt>
    <dgm:pt modelId="{1370DA62-7566-4401-90CB-C366B253A3E9}" type="pres">
      <dgm:prSet presAssocID="{497B597F-4869-40CF-BE81-42DEF1A3377E}" presName="connectorText" presStyleLbl="sibTrans2D1" presStyleIdx="1" presStyleCnt="2"/>
      <dgm:spPr/>
      <dgm:t>
        <a:bodyPr/>
        <a:lstStyle/>
        <a:p>
          <a:endParaRPr lang="fr-FR"/>
        </a:p>
      </dgm:t>
    </dgm:pt>
    <dgm:pt modelId="{01FD3CC3-7984-4224-ABED-65AD6B432BD8}" type="pres">
      <dgm:prSet presAssocID="{610D2786-BDA8-4882-ABE8-E2FC093C451C}" presName="node" presStyleLbl="node1" presStyleIdx="2" presStyleCnt="3" custScaleX="12232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2F33E9D-B8EA-4B0D-82D9-EBDE46B60235}" type="presOf" srcId="{3A89D29F-0369-45BA-BEE9-1261816E3484}" destId="{3F33ECFC-5C4C-430C-9580-F88EE43AB829}" srcOrd="1" destOrd="0" presId="urn:microsoft.com/office/officeart/2005/8/layout/process2"/>
    <dgm:cxn modelId="{EDEE24F6-14CA-428B-AAC5-C8C780A23066}" srcId="{32B206DA-DB6B-45B4-8AB7-B997235457E3}" destId="{8D04550D-D58C-4A64-AE46-8F9A0458090B}" srcOrd="1" destOrd="0" parTransId="{8DCB6E33-4EF9-4AAD-9E32-6DBFC4335551}" sibTransId="{497B597F-4869-40CF-BE81-42DEF1A3377E}"/>
    <dgm:cxn modelId="{E803B266-625A-425E-BC6A-AF82C44AF8EC}" srcId="{32B206DA-DB6B-45B4-8AB7-B997235457E3}" destId="{008A1576-100C-4E54-BA68-572336326995}" srcOrd="0" destOrd="0" parTransId="{51F526B0-E6BC-4674-8643-54B7823CA265}" sibTransId="{3A89D29F-0369-45BA-BEE9-1261816E3484}"/>
    <dgm:cxn modelId="{8793BF48-8336-4DEC-93C3-9EFDA035EE30}" type="presOf" srcId="{008A1576-100C-4E54-BA68-572336326995}" destId="{BAE1EF35-5B8C-4BA8-928F-C7C5973E49BF}" srcOrd="0" destOrd="0" presId="urn:microsoft.com/office/officeart/2005/8/layout/process2"/>
    <dgm:cxn modelId="{595FA755-0824-4F99-A501-76FD25BE6DEE}" type="presOf" srcId="{32B206DA-DB6B-45B4-8AB7-B997235457E3}" destId="{DE03BDA2-8A2E-49ED-B59D-67837CEE10DD}" srcOrd="0" destOrd="0" presId="urn:microsoft.com/office/officeart/2005/8/layout/process2"/>
    <dgm:cxn modelId="{B5CC5B95-C784-4A69-B55F-BCED324DD0C2}" type="presOf" srcId="{3A89D29F-0369-45BA-BEE9-1261816E3484}" destId="{B5392C5A-C562-4A0C-9DB3-07C1927A66D2}" srcOrd="0" destOrd="0" presId="urn:microsoft.com/office/officeart/2005/8/layout/process2"/>
    <dgm:cxn modelId="{76073793-AC6F-4E7E-A18B-D4354805CE24}" type="presOf" srcId="{497B597F-4869-40CF-BE81-42DEF1A3377E}" destId="{1370DA62-7566-4401-90CB-C366B253A3E9}" srcOrd="1" destOrd="0" presId="urn:microsoft.com/office/officeart/2005/8/layout/process2"/>
    <dgm:cxn modelId="{C5A372BC-5A58-4431-BCE6-9F8C82DD242A}" type="presOf" srcId="{8D04550D-D58C-4A64-AE46-8F9A0458090B}" destId="{AA90C33C-9E6E-4B2C-BA2A-F25EB472C9D6}" srcOrd="0" destOrd="0" presId="urn:microsoft.com/office/officeart/2005/8/layout/process2"/>
    <dgm:cxn modelId="{45977A84-16BF-4C5C-B28A-1ECDEDC9713C}" type="presOf" srcId="{610D2786-BDA8-4882-ABE8-E2FC093C451C}" destId="{01FD3CC3-7984-4224-ABED-65AD6B432BD8}" srcOrd="0" destOrd="0" presId="urn:microsoft.com/office/officeart/2005/8/layout/process2"/>
    <dgm:cxn modelId="{D7116958-587E-4153-9B00-FAA402FF8B7A}" srcId="{32B206DA-DB6B-45B4-8AB7-B997235457E3}" destId="{610D2786-BDA8-4882-ABE8-E2FC093C451C}" srcOrd="2" destOrd="0" parTransId="{AF92F351-1380-4BCE-A1D5-3BD4387BAF64}" sibTransId="{39F47B1E-A1FC-4793-B861-A7E8C4A47F79}"/>
    <dgm:cxn modelId="{BC37BD15-C5E1-4141-9F42-F19A1767E045}" type="presOf" srcId="{497B597F-4869-40CF-BE81-42DEF1A3377E}" destId="{EF746C52-7818-4516-9E55-CBCB982A6AF4}" srcOrd="0" destOrd="0" presId="urn:microsoft.com/office/officeart/2005/8/layout/process2"/>
    <dgm:cxn modelId="{108DD618-C4C0-44DB-AE33-85A1832BB7D9}" type="presParOf" srcId="{DE03BDA2-8A2E-49ED-B59D-67837CEE10DD}" destId="{BAE1EF35-5B8C-4BA8-928F-C7C5973E49BF}" srcOrd="0" destOrd="0" presId="urn:microsoft.com/office/officeart/2005/8/layout/process2"/>
    <dgm:cxn modelId="{41F7AE75-A873-4D1A-B09E-96930B83B4C0}" type="presParOf" srcId="{DE03BDA2-8A2E-49ED-B59D-67837CEE10DD}" destId="{B5392C5A-C562-4A0C-9DB3-07C1927A66D2}" srcOrd="1" destOrd="0" presId="urn:microsoft.com/office/officeart/2005/8/layout/process2"/>
    <dgm:cxn modelId="{F46F7B27-5FFE-423B-ACA7-90237F6D85E9}" type="presParOf" srcId="{B5392C5A-C562-4A0C-9DB3-07C1927A66D2}" destId="{3F33ECFC-5C4C-430C-9580-F88EE43AB829}" srcOrd="0" destOrd="0" presId="urn:microsoft.com/office/officeart/2005/8/layout/process2"/>
    <dgm:cxn modelId="{B20E04D7-D3B4-4B5D-83CB-984AE7BFEB3A}" type="presParOf" srcId="{DE03BDA2-8A2E-49ED-B59D-67837CEE10DD}" destId="{AA90C33C-9E6E-4B2C-BA2A-F25EB472C9D6}" srcOrd="2" destOrd="0" presId="urn:microsoft.com/office/officeart/2005/8/layout/process2"/>
    <dgm:cxn modelId="{2071F363-D8B4-44C4-AE35-9F3E07309797}" type="presParOf" srcId="{DE03BDA2-8A2E-49ED-B59D-67837CEE10DD}" destId="{EF746C52-7818-4516-9E55-CBCB982A6AF4}" srcOrd="3" destOrd="0" presId="urn:microsoft.com/office/officeart/2005/8/layout/process2"/>
    <dgm:cxn modelId="{139D959E-2CDF-4009-AA76-7859BD9CF016}" type="presParOf" srcId="{EF746C52-7818-4516-9E55-CBCB982A6AF4}" destId="{1370DA62-7566-4401-90CB-C366B253A3E9}" srcOrd="0" destOrd="0" presId="urn:microsoft.com/office/officeart/2005/8/layout/process2"/>
    <dgm:cxn modelId="{B1D9019E-5C5F-45C6-A773-F897DFDF506F}" type="presParOf" srcId="{DE03BDA2-8A2E-49ED-B59D-67837CEE10DD}" destId="{01FD3CC3-7984-4224-ABED-65AD6B432BD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F9031-ACE4-4F3F-B78C-F5D0286C67A3}" type="datetimeFigureOut">
              <a:rPr lang="fr-CA" smtClean="0"/>
              <a:t>2018-09-17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78A2C-18B2-4A71-AF9A-9BE4256A152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4451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C5FF9-88A4-4C2F-9D2A-2692EB8169A5}" type="slidenum">
              <a:rPr lang="fr-FR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94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01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3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84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68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94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864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60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0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1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7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3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93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28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77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8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50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6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3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7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0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1CADE4"/>
                </a:solidFill>
              </a:rPr>
              <a:pPr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34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 defTabSz="457200"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1CADE4"/>
                </a:solidFill>
              </a:rPr>
              <a:pPr defTabSz="457200"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5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fld id="{96DFF08F-DC6B-4601-B491-B0F83F6DD2DA}" type="datetimeFigureOut">
              <a:rPr lang="en-US" smtClean="0">
                <a:solidFill>
                  <a:srgbClr val="1CADE4"/>
                </a:solidFill>
              </a:rPr>
              <a:pPr defTabSz="457200"/>
              <a:t>9/17/2018</a:t>
            </a:fld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endParaRPr lang="en-US" dirty="0">
              <a:solidFill>
                <a:srgbClr val="1CADE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1CADE4"/>
                </a:solidFill>
              </a:rPr>
              <a:pPr defTabSz="457200"/>
              <a:t>‹N°›</a:t>
            </a:fld>
            <a:endParaRPr lang="en-US" dirty="0">
              <a:solidFill>
                <a:srgbClr val="1CAD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8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7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gif"/><Relationship Id="rId4" Type="http://schemas.openxmlformats.org/officeDocument/2006/relationships/diagramLayout" Target="../diagrams/layout2.xml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dirty="0" smtClean="0"/>
              <a:t>History of </a:t>
            </a:r>
            <a:br>
              <a:rPr lang="en-CA" b="1" dirty="0" smtClean="0"/>
            </a:br>
            <a:r>
              <a:rPr lang="en-CA" dirty="0" err="1" smtClean="0"/>
              <a:t>québec</a:t>
            </a:r>
            <a:r>
              <a:rPr lang="en-CA" dirty="0" smtClean="0"/>
              <a:t> and Canada</a:t>
            </a:r>
            <a:endParaRPr lang="en-CA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524001" y="3869634"/>
            <a:ext cx="9143999" cy="1388165"/>
          </a:xfrm>
        </p:spPr>
        <p:txBody>
          <a:bodyPr>
            <a:noAutofit/>
          </a:bodyPr>
          <a:lstStyle/>
          <a:p>
            <a:r>
              <a:rPr lang="en-CA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 OF SECONDARY III CONTENT</a:t>
            </a:r>
            <a:endParaRPr lang="en-CA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8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056401846"/>
              </p:ext>
            </p:extLst>
          </p:nvPr>
        </p:nvGraphicFramePr>
        <p:xfrm>
          <a:off x="522514" y="301452"/>
          <a:ext cx="4267415" cy="618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4196" y="1696563"/>
            <a:ext cx="6126821" cy="33671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8592" y="705107"/>
            <a:ext cx="3627956" cy="20975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4886" y="3009573"/>
            <a:ext cx="3855781" cy="32168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5336" y="2363306"/>
            <a:ext cx="2440350" cy="39701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5059" y="392267"/>
            <a:ext cx="2901118" cy="38772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0492" y="1730624"/>
            <a:ext cx="2633839" cy="347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E1EF35-5B8C-4BA8-928F-C7C5973E4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AE1EF35-5B8C-4BA8-928F-C7C5973E4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392C5A-C562-4A0C-9DB3-07C1927A6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B5392C5A-C562-4A0C-9DB3-07C1927A66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90C33C-9E6E-4B2C-BA2A-F25EB472C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AA90C33C-9E6E-4B2C-BA2A-F25EB472C9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746C52-7818-4516-9E55-CBCB982A6A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EF746C52-7818-4516-9E55-CBCB982A6A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FD3CC3-7984-4224-ABED-65AD6B432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01FD3CC3-7984-4224-ABED-65AD6B432B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97280" y="224287"/>
            <a:ext cx="10058400" cy="1280882"/>
          </a:xfrm>
        </p:spPr>
        <p:txBody>
          <a:bodyPr>
            <a:normAutofit/>
          </a:bodyPr>
          <a:lstStyle/>
          <a:p>
            <a:pPr algn="ctr"/>
            <a:r>
              <a:rPr lang="en-CA" sz="6000" b="1" i="1" dirty="0" smtClean="0">
                <a:latin typeface="Corbel" panose="020B0503020204020204" pitchFamily="34" charset="0"/>
              </a:rPr>
              <a:t>1- Territory</a:t>
            </a:r>
            <a:endParaRPr lang="en-CA" sz="6000" b="1" i="1" dirty="0">
              <a:latin typeface="Corbel" panose="020B05030202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567975" y="1512522"/>
            <a:ext cx="3062377" cy="81077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The Inuit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C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(“The People”)</a:t>
            </a:r>
            <a:endParaRPr lang="en-C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1026" name="Picture 2" descr="http://biblio.alloprof.qc.ca/ImagesDesFiches/7000-7499-Histoire-premier-cycle/7060/7060i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3" y="2339566"/>
            <a:ext cx="3194771" cy="280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3"/>
          <p:cNvSpPr>
            <a:spLocks noGrp="1"/>
          </p:cNvSpPr>
          <p:nvPr>
            <p:ph type="body" sz="quarter" idx="3"/>
          </p:nvPr>
        </p:nvSpPr>
        <p:spPr>
          <a:xfrm>
            <a:off x="4173088" y="1533381"/>
            <a:ext cx="3838626" cy="806869"/>
          </a:xfrm>
        </p:spPr>
        <p:txBody>
          <a:bodyPr>
            <a:noAutofit/>
          </a:bodyPr>
          <a:lstStyle/>
          <a:p>
            <a:pPr algn="ctr"/>
            <a:r>
              <a:rPr lang="fr-CA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The </a:t>
            </a:r>
            <a:r>
              <a:rPr lang="fr-CA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Algonquians</a:t>
            </a:r>
            <a:endParaRPr lang="fr-CA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1028" name="Picture 4" descr="http://biblio.alloprof.qc.ca/ImagesDesFiches/bv3/h1130i1.gi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88" y="2355839"/>
            <a:ext cx="3838626" cy="280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iblio.alloprof.qc.ca/ImagesDesFiches/9000-9999-Geographie-histoire-au-primaire/9001/9001i2.g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997" y="2355839"/>
            <a:ext cx="3334519" cy="28009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35061" y="5156834"/>
            <a:ext cx="3528204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latin typeface="Corbel" panose="020B0503020204020204" pitchFamily="34" charset="0"/>
              </a:rPr>
              <a:t>North American Arctic: Alaska, Northwest Territories, Nunavut, northern Québec, and Labrador (also Greenland)</a:t>
            </a:r>
            <a:endParaRPr lang="en-CA" sz="2000" b="1" dirty="0">
              <a:latin typeface="Corbel" panose="020B0503020204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99549" y="5156835"/>
            <a:ext cx="381216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latin typeface="Corbel" panose="020B0503020204020204" pitchFamily="34" charset="0"/>
              </a:rPr>
              <a:t>Appalachians (mountains) and Canadian Shield (plateau) in QC, ON and northeastern USA)           – unfertile land</a:t>
            </a:r>
            <a:endParaRPr lang="en-CA" sz="2000" b="1" dirty="0">
              <a:latin typeface="Corbel" panose="020B0503020204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201546" y="5156834"/>
            <a:ext cx="3627420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latin typeface="Corbel" panose="020B0503020204020204" pitchFamily="34" charset="0"/>
              </a:rPr>
              <a:t>St. Lawrence Lowlands and the Great Lakes (plains) in upper NY State, southern ON and southwestern QC – fertile land</a:t>
            </a:r>
            <a:endParaRPr lang="en-CA" sz="2000" b="1" dirty="0">
              <a:latin typeface="Corbel" panose="020B0503020204020204" pitchFamily="34" charset="0"/>
            </a:endParaRPr>
          </a:p>
        </p:txBody>
      </p:sp>
      <p:sp>
        <p:nvSpPr>
          <p:cNvPr id="16" name="Espace réservé du texte 3"/>
          <p:cNvSpPr txBox="1">
            <a:spLocks/>
          </p:cNvSpPr>
          <p:nvPr/>
        </p:nvSpPr>
        <p:spPr>
          <a:xfrm>
            <a:off x="8484069" y="1512522"/>
            <a:ext cx="3062377" cy="806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A" sz="3200" b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The Iroquois</a:t>
            </a:r>
            <a:endParaRPr lang="fr-CA" sz="3200" b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8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build="p"/>
      <p:bldP spid="2" grpId="0" animBg="1"/>
      <p:bldP spid="14" grpId="0" animBg="1"/>
      <p:bldP spid="15" grpId="0" animBg="1"/>
      <p:bldP spid="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075" y="247291"/>
            <a:ext cx="11725275" cy="1214029"/>
          </a:xfrm>
        </p:spPr>
        <p:txBody>
          <a:bodyPr>
            <a:noAutofit/>
          </a:bodyPr>
          <a:lstStyle/>
          <a:p>
            <a:pPr algn="ctr"/>
            <a:r>
              <a:rPr lang="en-CA" sz="6000" b="1" i="1" dirty="0">
                <a:latin typeface="Corbel" panose="020B0503020204020204" pitchFamily="34" charset="0"/>
              </a:rPr>
              <a:t>2</a:t>
            </a:r>
            <a:r>
              <a:rPr lang="en-CA" sz="6000" b="1" i="1" dirty="0" smtClean="0">
                <a:latin typeface="Corbel" panose="020B0503020204020204" pitchFamily="34" charset="0"/>
              </a:rPr>
              <a:t>- Economy / subsistence </a:t>
            </a:r>
            <a:r>
              <a:rPr lang="en-CA" sz="6000" b="1" i="1" dirty="0">
                <a:latin typeface="Corbel" panose="020B0503020204020204" pitchFamily="34" charset="0"/>
              </a:rPr>
              <a:t>a</a:t>
            </a:r>
            <a:r>
              <a:rPr lang="en-CA" sz="6000" b="1" i="1" dirty="0" smtClean="0">
                <a:latin typeface="Corbel" panose="020B0503020204020204" pitchFamily="34" charset="0"/>
              </a:rPr>
              <a:t>ctivities</a:t>
            </a:r>
            <a:endParaRPr lang="en-CA" sz="6000" b="1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55829153"/>
              </p:ext>
            </p:extLst>
          </p:nvPr>
        </p:nvGraphicFramePr>
        <p:xfrm>
          <a:off x="570782" y="1462086"/>
          <a:ext cx="11050437" cy="4130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479"/>
                <a:gridCol w="3683479"/>
                <a:gridCol w="3683479"/>
              </a:tblGrid>
              <a:tr h="960138"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Inuit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</a:t>
                      </a:r>
                      <a:r>
                        <a:rPr lang="fr-CA" sz="3200" dirty="0" err="1" smtClean="0">
                          <a:solidFill>
                            <a:schemeClr val="tx2"/>
                          </a:solidFill>
                        </a:rPr>
                        <a:t>Algonquians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Iroquois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960138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Hunting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Seal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Whale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Caribou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Etc.</a:t>
                      </a:r>
                    </a:p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Fishing</a:t>
                      </a:r>
                    </a:p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Gathering</a:t>
                      </a:r>
                      <a:endParaRPr lang="en-CA" sz="24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pPr marL="571500" lvl="1" indent="-342900"/>
                      <a:endParaRPr lang="en-CA" sz="18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Hunting</a:t>
                      </a:r>
                    </a:p>
                    <a:p>
                      <a:pPr marL="342900" indent="-342900" algn="l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Fishing</a:t>
                      </a:r>
                    </a:p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Gathering</a:t>
                      </a:r>
                      <a:endParaRPr lang="en-CA" sz="24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endParaRPr lang="fr-CA" dirty="0"/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Agriculture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Corn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Squash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Beans</a:t>
                      </a:r>
                    </a:p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Hunting</a:t>
                      </a:r>
                    </a:p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Fishing</a:t>
                      </a:r>
                    </a:p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Gathering</a:t>
                      </a:r>
                    </a:p>
                    <a:p>
                      <a:endParaRPr lang="fr-CA" dirty="0"/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Les trois soeurs : la courge, le maÃ¯s et l'haric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144" y="5305218"/>
            <a:ext cx="2378075" cy="115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64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8718" y="247291"/>
            <a:ext cx="9875520" cy="1214029"/>
          </a:xfrm>
        </p:spPr>
        <p:txBody>
          <a:bodyPr>
            <a:normAutofit/>
          </a:bodyPr>
          <a:lstStyle/>
          <a:p>
            <a:pPr algn="ctr"/>
            <a:r>
              <a:rPr lang="en-CA" sz="6000" b="1" i="1" dirty="0" smtClean="0">
                <a:latin typeface="Corbel" panose="020B0503020204020204" pitchFamily="34" charset="0"/>
              </a:rPr>
              <a:t>3- Way of life</a:t>
            </a:r>
            <a:endParaRPr lang="en-CA" sz="6000" b="1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9924601"/>
              </p:ext>
            </p:extLst>
          </p:nvPr>
        </p:nvGraphicFramePr>
        <p:xfrm>
          <a:off x="570782" y="1462086"/>
          <a:ext cx="11050437" cy="3886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479"/>
                <a:gridCol w="3683479"/>
                <a:gridCol w="3683479"/>
              </a:tblGrid>
              <a:tr h="960138"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Inuit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</a:t>
                      </a:r>
                      <a:r>
                        <a:rPr lang="fr-CA" sz="3200" dirty="0" err="1" smtClean="0">
                          <a:solidFill>
                            <a:schemeClr val="tx2"/>
                          </a:solidFill>
                        </a:rPr>
                        <a:t>Algonquians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Iroquois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9601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Nomadic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8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i="1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Moved camp site</a:t>
                      </a:r>
                      <a:r>
                        <a:rPr lang="en-CA" sz="2800" i="1" baseline="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 often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i="1" baseline="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in search of food on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i="1" baseline="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their territory (seasons)</a:t>
                      </a:r>
                      <a:endParaRPr lang="en-CA" sz="2400" i="1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Nomadic</a:t>
                      </a:r>
                      <a:endParaRPr lang="en-CA" sz="24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endParaRPr lang="fr-CA" dirty="0"/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Sedentary</a:t>
                      </a:r>
                    </a:p>
                    <a:p>
                      <a:pPr marL="342900" indent="-342900" algn="ctr"/>
                      <a:endParaRPr lang="en-CA" sz="28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pPr marL="342900" indent="-342900" algn="ctr"/>
                      <a:r>
                        <a:rPr lang="en-CA" sz="2800" i="1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Remained in the same</a:t>
                      </a:r>
                      <a:endParaRPr lang="en-CA" sz="2800" i="1" baseline="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pPr marL="342900" indent="-342900" algn="ctr"/>
                      <a:r>
                        <a:rPr lang="en-CA" sz="2800" i="1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place 8-15 years until</a:t>
                      </a:r>
                    </a:p>
                    <a:p>
                      <a:pPr marL="342900" indent="-342900" algn="ctr"/>
                      <a:r>
                        <a:rPr lang="en-CA" sz="2800" i="1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surrounding fields</a:t>
                      </a:r>
                    </a:p>
                    <a:p>
                      <a:pPr marL="342900" indent="-342900" algn="ctr"/>
                      <a:r>
                        <a:rPr lang="en-CA" sz="2800" i="1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became unfertile</a:t>
                      </a:r>
                    </a:p>
                    <a:p>
                      <a:endParaRPr lang="fr-CA" dirty="0"/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8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8718" y="247291"/>
            <a:ext cx="9875520" cy="1214029"/>
          </a:xfrm>
        </p:spPr>
        <p:txBody>
          <a:bodyPr>
            <a:normAutofit/>
          </a:bodyPr>
          <a:lstStyle/>
          <a:p>
            <a:pPr algn="ctr"/>
            <a:r>
              <a:rPr lang="en-CA" sz="6000" b="1" i="1" dirty="0" smtClean="0">
                <a:latin typeface="Corbel" panose="020B0503020204020204" pitchFamily="34" charset="0"/>
              </a:rPr>
              <a:t>4- Dwelling (home)</a:t>
            </a:r>
            <a:endParaRPr lang="en-CA" sz="6000" b="1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72471171"/>
              </p:ext>
            </p:extLst>
          </p:nvPr>
        </p:nvGraphicFramePr>
        <p:xfrm>
          <a:off x="570782" y="1462086"/>
          <a:ext cx="11050437" cy="2758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479"/>
                <a:gridCol w="3683479"/>
                <a:gridCol w="3683479"/>
              </a:tblGrid>
              <a:tr h="960138"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Inuit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</a:t>
                      </a:r>
                      <a:r>
                        <a:rPr lang="fr-CA" sz="3200" dirty="0" err="1" smtClean="0">
                          <a:solidFill>
                            <a:schemeClr val="tx2"/>
                          </a:solidFill>
                        </a:rPr>
                        <a:t>Algonquians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Iroquois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960138">
                <a:tc>
                  <a:txBody>
                    <a:bodyPr/>
                    <a:lstStyle/>
                    <a:p>
                      <a:r>
                        <a:rPr lang="fr-CA" sz="2800" dirty="0" smtClean="0">
                          <a:solidFill>
                            <a:schemeClr val="tx2"/>
                          </a:solidFill>
                        </a:rPr>
                        <a:t>Igloos</a:t>
                      </a: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 in </a:t>
                      </a: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winter</a:t>
                      </a:r>
                      <a:endParaRPr lang="fr-CA" sz="2800" baseline="0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fr-CA" sz="2800" baseline="0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Animal skin </a:t>
                      </a: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tents</a:t>
                      </a: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 in </a:t>
                      </a: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summer</a:t>
                      </a:r>
                      <a:endParaRPr lang="fr-CA" sz="2800" baseline="0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Wigwam (</a:t>
                      </a: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bark</a:t>
                      </a: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 or animal skin </a:t>
                      </a: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tent</a:t>
                      </a: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)</a:t>
                      </a:r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Longhouse</a:t>
                      </a: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palisaded</a:t>
                      </a: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 village on fertile land close to a body of water and </a:t>
                      </a: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forest</a:t>
                      </a: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)</a:t>
                      </a:r>
                    </a:p>
                  </a:txBody>
                  <a:tcPr marL="90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08" y="4185088"/>
            <a:ext cx="3868290" cy="22364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311" y="3671881"/>
            <a:ext cx="2913378" cy="27496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447" t="2338" r="1631" b="2544"/>
          <a:stretch/>
        </p:blipFill>
        <p:spPr>
          <a:xfrm>
            <a:off x="8023303" y="4162425"/>
            <a:ext cx="3530521" cy="22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125" y="247291"/>
            <a:ext cx="11706225" cy="1214029"/>
          </a:xfrm>
        </p:spPr>
        <p:txBody>
          <a:bodyPr>
            <a:noAutofit/>
          </a:bodyPr>
          <a:lstStyle/>
          <a:p>
            <a:pPr algn="ctr"/>
            <a:r>
              <a:rPr lang="en-CA" b="1" i="1" dirty="0" smtClean="0">
                <a:latin typeface="Corbel" panose="020B0503020204020204" pitchFamily="34" charset="0"/>
              </a:rPr>
              <a:t>5- Social group responsible for the primary subsistence activity</a:t>
            </a:r>
            <a:endParaRPr lang="en-CA" b="1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13199507"/>
              </p:ext>
            </p:extLst>
          </p:nvPr>
        </p:nvGraphicFramePr>
        <p:xfrm>
          <a:off x="570782" y="1462086"/>
          <a:ext cx="11050437" cy="1920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479"/>
                <a:gridCol w="3683479"/>
                <a:gridCol w="3683479"/>
              </a:tblGrid>
              <a:tr h="960138"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Inuit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</a:t>
                      </a:r>
                      <a:r>
                        <a:rPr lang="fr-CA" sz="3200" dirty="0" err="1" smtClean="0">
                          <a:solidFill>
                            <a:schemeClr val="tx2"/>
                          </a:solidFill>
                        </a:rPr>
                        <a:t>Algonquians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Iroquois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960138">
                <a:tc>
                  <a:txBody>
                    <a:bodyPr/>
                    <a:lstStyle/>
                    <a:p>
                      <a:pPr marL="342900" lvl="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Men</a:t>
                      </a:r>
                      <a:endParaRPr lang="en-CA" sz="24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pPr marL="571500" lvl="1" indent="-342900"/>
                      <a:endParaRPr lang="en-CA" sz="18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Men</a:t>
                      </a:r>
                      <a:endParaRPr lang="en-CA" sz="24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endParaRPr lang="fr-CA" dirty="0"/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Women</a:t>
                      </a:r>
                    </a:p>
                    <a:p>
                      <a:endParaRPr lang="fr-CA" dirty="0"/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C:\Users\Collab\AppData\Local\Microsoft\Windows\Temporary Internet Files\Content.IE5\FTWTM4EW\MC90029319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93" y="4552665"/>
            <a:ext cx="2010766" cy="17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ollab\AppData\Local\Microsoft\Windows\Temporary Internet Files\Content.IE5\FTWTM4EW\MC90029319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95" y="4532569"/>
            <a:ext cx="2010766" cy="17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llab\AppData\Local\Microsoft\Windows\Temporary Internet Files\Content.IE5\565D2F8W\MC90029319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13" y="4552665"/>
            <a:ext cx="1274200" cy="17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6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8718" y="247291"/>
            <a:ext cx="9875520" cy="1214029"/>
          </a:xfrm>
        </p:spPr>
        <p:txBody>
          <a:bodyPr>
            <a:normAutofit/>
          </a:bodyPr>
          <a:lstStyle/>
          <a:p>
            <a:pPr algn="ctr"/>
            <a:r>
              <a:rPr lang="en-CA" sz="6000" b="1" i="1" dirty="0">
                <a:latin typeface="Corbel" panose="020B0503020204020204" pitchFamily="34" charset="0"/>
              </a:rPr>
              <a:t>6</a:t>
            </a:r>
            <a:r>
              <a:rPr lang="en-CA" sz="6000" b="1" i="1" dirty="0" smtClean="0">
                <a:latin typeface="Corbel" panose="020B0503020204020204" pitchFamily="34" charset="0"/>
              </a:rPr>
              <a:t>- Type of society</a:t>
            </a:r>
            <a:endParaRPr lang="en-CA" sz="6000" b="1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9498636"/>
              </p:ext>
            </p:extLst>
          </p:nvPr>
        </p:nvGraphicFramePr>
        <p:xfrm>
          <a:off x="570782" y="1462086"/>
          <a:ext cx="11050437" cy="2606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479"/>
                <a:gridCol w="3683479"/>
                <a:gridCol w="3683479"/>
              </a:tblGrid>
              <a:tr h="960138"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Inuit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</a:t>
                      </a:r>
                      <a:r>
                        <a:rPr lang="fr-CA" sz="3200" dirty="0" err="1" smtClean="0">
                          <a:solidFill>
                            <a:schemeClr val="tx2"/>
                          </a:solidFill>
                        </a:rPr>
                        <a:t>Algonquians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Iroquois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960138">
                <a:tc>
                  <a:txBody>
                    <a:bodyPr/>
                    <a:lstStyle/>
                    <a:p>
                      <a:pPr marL="342900" lvl="0" indent="-342900" algn="ctr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Patrilineal</a:t>
                      </a:r>
                    </a:p>
                    <a:p>
                      <a:pPr marL="342900" lvl="0" indent="-342900" algn="ctr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(father is head of the</a:t>
                      </a:r>
                      <a:endParaRPr lang="en-CA" sz="2800" baseline="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pPr marL="342900" lvl="0" indent="-342900" algn="ctr"/>
                      <a:r>
                        <a:rPr lang="en-CA" sz="2800" baseline="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family)</a:t>
                      </a:r>
                      <a:endParaRPr lang="en-CA" sz="24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pPr marL="571500" lvl="1" indent="-342900"/>
                      <a:endParaRPr lang="en-CA" sz="18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Patrilineal</a:t>
                      </a:r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Matrilineal</a:t>
                      </a:r>
                    </a:p>
                    <a:p>
                      <a:pPr marL="342900" lvl="0" indent="-342900" algn="ctr"/>
                      <a:r>
                        <a:rPr lang="en-CA" sz="280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(mother is head of the</a:t>
                      </a:r>
                      <a:endParaRPr lang="en-CA" sz="2800" baseline="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pPr marL="342900" lvl="0" indent="-342900" algn="ctr"/>
                      <a:r>
                        <a:rPr lang="en-CA" sz="2800" baseline="0" dirty="0" smtClean="0">
                          <a:solidFill>
                            <a:schemeClr val="tx2"/>
                          </a:solidFill>
                          <a:latin typeface="Corbel" panose="020B0503020204020204" pitchFamily="34" charset="0"/>
                        </a:rPr>
                        <a:t>family)</a:t>
                      </a:r>
                      <a:endParaRPr lang="en-CA" sz="2400" dirty="0" smtClean="0">
                        <a:solidFill>
                          <a:schemeClr val="tx2"/>
                        </a:solidFill>
                        <a:latin typeface="Corbel" panose="020B0503020204020204" pitchFamily="34" charset="0"/>
                      </a:endParaRPr>
                    </a:p>
                    <a:p>
                      <a:endParaRPr lang="fr-CA" dirty="0"/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C:\Users\Collab\AppData\Local\Microsoft\Windows\Temporary Internet Files\Content.IE5\FTWTM4EW\MC90029319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93" y="4552665"/>
            <a:ext cx="2010766" cy="17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ollab\AppData\Local\Microsoft\Windows\Temporary Internet Files\Content.IE5\FTWTM4EW\MC90029319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95" y="4532569"/>
            <a:ext cx="2010766" cy="17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llab\AppData\Local\Microsoft\Windows\Temporary Internet Files\Content.IE5\565D2F8W\MC90029319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513" y="4552665"/>
            <a:ext cx="1274200" cy="17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8718" y="247291"/>
            <a:ext cx="9875520" cy="1214029"/>
          </a:xfrm>
        </p:spPr>
        <p:txBody>
          <a:bodyPr>
            <a:normAutofit/>
          </a:bodyPr>
          <a:lstStyle/>
          <a:p>
            <a:pPr algn="ctr"/>
            <a:r>
              <a:rPr lang="en-CA" sz="6000" b="1" i="1" dirty="0" smtClean="0">
                <a:latin typeface="Corbel" panose="020B0503020204020204" pitchFamily="34" charset="0"/>
              </a:rPr>
              <a:t>7- Population</a:t>
            </a:r>
            <a:endParaRPr lang="en-CA" sz="6000" b="1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0" name="Espace réservé du contenu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89351278"/>
              </p:ext>
            </p:extLst>
          </p:nvPr>
        </p:nvGraphicFramePr>
        <p:xfrm>
          <a:off x="570782" y="1462086"/>
          <a:ext cx="11050437" cy="361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3479"/>
                <a:gridCol w="3683479"/>
                <a:gridCol w="3683479"/>
              </a:tblGrid>
              <a:tr h="960138"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Inuit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</a:t>
                      </a:r>
                      <a:r>
                        <a:rPr lang="fr-CA" sz="3200" dirty="0" err="1" smtClean="0">
                          <a:solidFill>
                            <a:schemeClr val="tx2"/>
                          </a:solidFill>
                        </a:rPr>
                        <a:t>Algonquians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3200" dirty="0" smtClean="0">
                          <a:solidFill>
                            <a:schemeClr val="tx2"/>
                          </a:solidFill>
                        </a:rPr>
                        <a:t>The Iroquois</a:t>
                      </a:r>
                      <a:endParaRPr lang="fr-CA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960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5B7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Bands of 12 to 15 people in </a:t>
                      </a:r>
                      <a:r>
                        <a:rPr kumimoji="0" lang="fr-CA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335B7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winter</a:t>
                      </a:r>
                      <a:endParaRPr kumimoji="0" lang="fr-C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5B7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C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5B7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5B7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Bands of 100 people in </a:t>
                      </a:r>
                      <a:r>
                        <a:rPr kumimoji="0" lang="fr-CA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335B7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summer</a:t>
                      </a:r>
                      <a:endParaRPr kumimoji="0" lang="fr-C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5B7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80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90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800" dirty="0" smtClean="0">
                          <a:solidFill>
                            <a:schemeClr val="tx2"/>
                          </a:solidFill>
                        </a:rPr>
                        <a:t>Band</a:t>
                      </a: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s of 12 to 15 people in </a:t>
                      </a: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winter</a:t>
                      </a:r>
                      <a:endParaRPr lang="fr-CA" sz="2800" baseline="0" dirty="0" smtClean="0">
                        <a:solidFill>
                          <a:schemeClr val="tx2"/>
                        </a:solidFill>
                      </a:endParaRPr>
                    </a:p>
                    <a:p>
                      <a:endParaRPr lang="fr-CA" sz="2800" baseline="0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Bands of 100 to 300 people in </a:t>
                      </a:r>
                      <a:r>
                        <a:rPr lang="fr-CA" sz="2800" baseline="0" dirty="0" err="1" smtClean="0">
                          <a:solidFill>
                            <a:schemeClr val="tx2"/>
                          </a:solidFill>
                        </a:rPr>
                        <a:t>summer</a:t>
                      </a:r>
                      <a:endParaRPr lang="fr-CA" sz="2800" dirty="0">
                        <a:solidFill>
                          <a:schemeClr val="tx2"/>
                        </a:solidFill>
                      </a:endParaRPr>
                    </a:p>
                  </a:txBody>
                  <a:tcPr marL="108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800" dirty="0" smtClean="0">
                          <a:solidFill>
                            <a:schemeClr val="tx2"/>
                          </a:solidFill>
                        </a:rPr>
                        <a:t>Villages</a:t>
                      </a:r>
                      <a:r>
                        <a:rPr lang="fr-CA" sz="2800" baseline="0" dirty="0" smtClean="0">
                          <a:solidFill>
                            <a:schemeClr val="tx2"/>
                          </a:solidFill>
                        </a:rPr>
                        <a:t> of 300 to 2,000 people</a:t>
                      </a:r>
                      <a:endParaRPr lang="fr-CA" sz="2800" dirty="0">
                        <a:solidFill>
                          <a:schemeClr val="tx2"/>
                        </a:solidFill>
                      </a:endParaRPr>
                    </a:p>
                  </a:txBody>
                  <a:tcPr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89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19075" y="238125"/>
            <a:ext cx="11734799" cy="1469043"/>
          </a:xfrm>
        </p:spPr>
        <p:txBody>
          <a:bodyPr>
            <a:noAutofit/>
          </a:bodyPr>
          <a:lstStyle/>
          <a:p>
            <a:pPr algn="ctr"/>
            <a:r>
              <a:rPr lang="fr-CA" sz="5400" b="1" dirty="0" err="1" smtClean="0">
                <a:solidFill>
                  <a:schemeClr val="tx2"/>
                </a:solidFill>
              </a:rPr>
              <a:t>Subsitence</a:t>
            </a:r>
            <a:r>
              <a:rPr lang="fr-CA" sz="5400" b="1" dirty="0" smtClean="0">
                <a:solidFill>
                  <a:schemeClr val="tx2"/>
                </a:solidFill>
              </a:rPr>
              <a:t> </a:t>
            </a:r>
            <a:r>
              <a:rPr lang="fr-CA" sz="5400" b="1" dirty="0" err="1" smtClean="0">
                <a:solidFill>
                  <a:schemeClr val="tx2"/>
                </a:solidFill>
              </a:rPr>
              <a:t>economy</a:t>
            </a:r>
            <a:r>
              <a:rPr lang="fr-CA" sz="5400" b="1" dirty="0" smtClean="0">
                <a:solidFill>
                  <a:schemeClr val="tx2"/>
                </a:solidFill>
              </a:rPr>
              <a:t> (self-</a:t>
            </a:r>
            <a:r>
              <a:rPr lang="fr-CA" sz="5400" b="1" dirty="0" err="1" smtClean="0">
                <a:solidFill>
                  <a:schemeClr val="tx2"/>
                </a:solidFill>
              </a:rPr>
              <a:t>sufficient</a:t>
            </a:r>
            <a:r>
              <a:rPr lang="fr-CA" sz="5400" b="1" dirty="0" smtClean="0">
                <a:solidFill>
                  <a:schemeClr val="tx2"/>
                </a:solidFill>
              </a:rPr>
              <a:t>)</a:t>
            </a:r>
            <a:endParaRPr lang="fr-CA" sz="54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7" y="1707168"/>
            <a:ext cx="5608217" cy="46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Les femmes algonquines construisent les wigw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38" y="1711554"/>
            <a:ext cx="3292261" cy="22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 campement algonquien sur le bord d'une riviÃ¨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39" y="3984009"/>
            <a:ext cx="3292260" cy="234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292" y="2259618"/>
            <a:ext cx="11697417" cy="2338765"/>
          </a:xfrm>
        </p:spPr>
        <p:txBody>
          <a:bodyPr>
            <a:noAutofit/>
          </a:bodyPr>
          <a:lstStyle/>
          <a:p>
            <a:pPr algn="ctr"/>
            <a:r>
              <a:rPr lang="en-CA" sz="6000" b="1" dirty="0" smtClean="0"/>
              <a:t>Indigenous trade networks</a:t>
            </a: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20612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b="1" dirty="0" err="1" smtClean="0"/>
              <a:t>Origins</a:t>
            </a:r>
            <a:r>
              <a:rPr lang="fr-CA" b="1" dirty="0" smtClean="0"/>
              <a:t> to 1608</a:t>
            </a:r>
            <a:r>
              <a:rPr lang="fr-CA" sz="6000" b="1" dirty="0" smtClean="0"/>
              <a:t/>
            </a:r>
            <a:br>
              <a:rPr lang="fr-CA" sz="6000" b="1" dirty="0" smtClean="0"/>
            </a:br>
            <a:endParaRPr lang="fr-CA" sz="6000" b="1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fr-CA" sz="4000" b="1" dirty="0">
                <a:solidFill>
                  <a:schemeClr val="accent5"/>
                </a:solidFill>
              </a:rPr>
              <a:t>The </a:t>
            </a:r>
            <a:r>
              <a:rPr lang="fr-CA" sz="4000" b="1" dirty="0" err="1">
                <a:solidFill>
                  <a:schemeClr val="accent5"/>
                </a:solidFill>
              </a:rPr>
              <a:t>experience</a:t>
            </a:r>
            <a:r>
              <a:rPr lang="fr-CA" sz="4000" b="1" dirty="0">
                <a:solidFill>
                  <a:schemeClr val="accent5"/>
                </a:solidFill>
              </a:rPr>
              <a:t> of the </a:t>
            </a:r>
            <a:r>
              <a:rPr lang="fr-CA" sz="4000" b="1" dirty="0" err="1">
                <a:solidFill>
                  <a:schemeClr val="accent5"/>
                </a:solidFill>
              </a:rPr>
              <a:t>Indigenous</a:t>
            </a:r>
            <a:r>
              <a:rPr lang="fr-CA" sz="4000" b="1" dirty="0">
                <a:solidFill>
                  <a:schemeClr val="accent5"/>
                </a:solidFill>
              </a:rPr>
              <a:t> peoples and the </a:t>
            </a:r>
            <a:r>
              <a:rPr lang="fr-CA" sz="4000" b="1" dirty="0" err="1">
                <a:solidFill>
                  <a:schemeClr val="accent5"/>
                </a:solidFill>
              </a:rPr>
              <a:t>colonization</a:t>
            </a:r>
            <a:r>
              <a:rPr lang="fr-CA" sz="4000" b="1" dirty="0">
                <a:solidFill>
                  <a:schemeClr val="accent5"/>
                </a:solidFill>
              </a:rPr>
              <a:t> </a:t>
            </a:r>
            <a:r>
              <a:rPr lang="fr-CA" sz="4000" b="1" dirty="0" err="1">
                <a:solidFill>
                  <a:schemeClr val="accent5"/>
                </a:solidFill>
              </a:rPr>
              <a:t>attempts</a:t>
            </a:r>
            <a:endParaRPr lang="fr-CA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TRUE or FALSE 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10"/>
            <a:ext cx="6735679" cy="48128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The Aboriginal peoples </a:t>
            </a:r>
            <a:r>
              <a:rPr lang="en-CA" sz="3200" b="1" dirty="0" smtClean="0">
                <a:solidFill>
                  <a:schemeClr val="tx2"/>
                </a:solidFill>
              </a:rPr>
              <a:t>used Bitcoins as a means of exchange for goods (trade)</a:t>
            </a:r>
            <a:r>
              <a:rPr lang="en-CA" sz="3200" dirty="0" smtClean="0">
                <a:solidFill>
                  <a:schemeClr val="tx2"/>
                </a:solidFill>
              </a:rPr>
              <a:t>.</a:t>
            </a:r>
          </a:p>
          <a:p>
            <a:pPr marL="45720" indent="0">
              <a:buNone/>
            </a:pPr>
            <a:endParaRPr lang="en-CA" sz="3200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70" y="2761622"/>
            <a:ext cx="5525809" cy="365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s de recherche d'images pour Â«Â bitcoinsÂ Â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142" y="3055289"/>
            <a:ext cx="3067886" cy="306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8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44592" y="2716315"/>
            <a:ext cx="2445589" cy="1356360"/>
          </a:xfrm>
        </p:spPr>
        <p:txBody>
          <a:bodyPr>
            <a:normAutofit/>
          </a:bodyPr>
          <a:lstStyle/>
          <a:p>
            <a:r>
              <a:rPr lang="fr-CA" sz="6000" b="1" dirty="0" err="1" smtClean="0">
                <a:solidFill>
                  <a:schemeClr val="tx2"/>
                </a:solidFill>
              </a:rPr>
              <a:t>Barter</a:t>
            </a:r>
            <a:endParaRPr lang="fr-CA" sz="60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81" y="726840"/>
            <a:ext cx="8065698" cy="533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1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agunajournal.com/art_of_barter_files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97" y="313556"/>
            <a:ext cx="5092461" cy="616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52475" y="639895"/>
            <a:ext cx="53911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>
                <a:solidFill>
                  <a:schemeClr val="tx2"/>
                </a:solidFill>
              </a:rPr>
              <a:t>Iroquoian nations </a:t>
            </a:r>
            <a:r>
              <a:rPr lang="fr-CA" sz="3200" dirty="0" err="1" smtClean="0">
                <a:solidFill>
                  <a:schemeClr val="tx2"/>
                </a:solidFill>
              </a:rPr>
              <a:t>traded</a:t>
            </a:r>
            <a:r>
              <a:rPr lang="fr-CA" sz="3200" dirty="0" smtClean="0">
                <a:solidFill>
                  <a:schemeClr val="tx2"/>
                </a:solidFill>
              </a:rPr>
              <a:t> </a:t>
            </a:r>
            <a:r>
              <a:rPr lang="fr-CA" sz="3200" dirty="0" err="1" smtClean="0">
                <a:solidFill>
                  <a:schemeClr val="tx2"/>
                </a:solidFill>
              </a:rPr>
              <a:t>their</a:t>
            </a:r>
            <a:r>
              <a:rPr lang="fr-CA" sz="3200" dirty="0" smtClean="0">
                <a:solidFill>
                  <a:schemeClr val="tx2"/>
                </a:solidFill>
              </a:rPr>
              <a:t> corn for </a:t>
            </a:r>
            <a:r>
              <a:rPr lang="fr-CA" sz="3200" dirty="0" err="1" smtClean="0">
                <a:solidFill>
                  <a:schemeClr val="tx2"/>
                </a:solidFill>
              </a:rPr>
              <a:t>meat</a:t>
            </a:r>
            <a:r>
              <a:rPr lang="fr-CA" sz="3200" dirty="0" smtClean="0">
                <a:solidFill>
                  <a:schemeClr val="tx2"/>
                </a:solidFill>
              </a:rPr>
              <a:t> and furs </a:t>
            </a:r>
            <a:r>
              <a:rPr lang="fr-CA" sz="3200" dirty="0" err="1" smtClean="0">
                <a:solidFill>
                  <a:schemeClr val="tx2"/>
                </a:solidFill>
              </a:rPr>
              <a:t>from</a:t>
            </a:r>
            <a:r>
              <a:rPr lang="fr-CA" sz="3200" dirty="0" smtClean="0">
                <a:solidFill>
                  <a:schemeClr val="tx2"/>
                </a:solidFill>
              </a:rPr>
              <a:t> the </a:t>
            </a:r>
            <a:r>
              <a:rPr lang="fr-CA" sz="3200" b="1" dirty="0" err="1" smtClean="0">
                <a:solidFill>
                  <a:schemeClr val="tx2"/>
                </a:solidFill>
              </a:rPr>
              <a:t>Algonquian</a:t>
            </a:r>
            <a:r>
              <a:rPr lang="fr-CA" sz="3200" b="1" dirty="0" smtClean="0">
                <a:solidFill>
                  <a:schemeClr val="tx2"/>
                </a:solidFill>
              </a:rPr>
              <a:t> nations</a:t>
            </a:r>
            <a:r>
              <a:rPr lang="fr-CA" sz="3200" dirty="0" smtClean="0">
                <a:solidFill>
                  <a:schemeClr val="tx2"/>
                </a:solidFill>
              </a:rPr>
              <a:t>.</a:t>
            </a:r>
          </a:p>
          <a:p>
            <a:endParaRPr lang="fr-CA" sz="3200" b="1" dirty="0">
              <a:solidFill>
                <a:schemeClr val="tx2"/>
              </a:solidFill>
            </a:endParaRPr>
          </a:p>
          <a:p>
            <a:r>
              <a:rPr lang="fr-CA" sz="3200" dirty="0" err="1" smtClean="0">
                <a:solidFill>
                  <a:schemeClr val="tx2"/>
                </a:solidFill>
              </a:rPr>
              <a:t>Vast</a:t>
            </a:r>
            <a:r>
              <a:rPr lang="fr-CA" sz="3200" dirty="0" smtClean="0">
                <a:solidFill>
                  <a:schemeClr val="tx2"/>
                </a:solidFill>
              </a:rPr>
              <a:t> </a:t>
            </a:r>
            <a:r>
              <a:rPr lang="fr-CA" sz="3200" dirty="0" err="1" smtClean="0">
                <a:solidFill>
                  <a:schemeClr val="tx2"/>
                </a:solidFill>
              </a:rPr>
              <a:t>trade</a:t>
            </a:r>
            <a:r>
              <a:rPr lang="fr-CA" sz="3200" dirty="0" smtClean="0">
                <a:solidFill>
                  <a:schemeClr val="tx2"/>
                </a:solidFill>
              </a:rPr>
              <a:t> network </a:t>
            </a:r>
            <a:r>
              <a:rPr lang="fr-CA" sz="3200" b="1" dirty="0" err="1" smtClean="0">
                <a:solidFill>
                  <a:schemeClr val="tx2"/>
                </a:solidFill>
              </a:rPr>
              <a:t>across</a:t>
            </a:r>
            <a:r>
              <a:rPr lang="fr-CA" sz="3200" b="1" dirty="0" smtClean="0">
                <a:solidFill>
                  <a:schemeClr val="tx2"/>
                </a:solidFill>
              </a:rPr>
              <a:t> the continent</a:t>
            </a:r>
            <a:r>
              <a:rPr lang="fr-CA" sz="3200" dirty="0" smtClean="0">
                <a:solidFill>
                  <a:schemeClr val="tx2"/>
                </a:solidFill>
              </a:rPr>
              <a:t>.</a:t>
            </a:r>
          </a:p>
          <a:p>
            <a:endParaRPr lang="fr-CA" sz="3200" dirty="0">
              <a:solidFill>
                <a:schemeClr val="tx2"/>
              </a:solidFill>
            </a:endParaRPr>
          </a:p>
          <a:p>
            <a:r>
              <a:rPr lang="fr-CA" sz="3200" dirty="0" err="1" smtClean="0">
                <a:solidFill>
                  <a:schemeClr val="tx2"/>
                </a:solidFill>
              </a:rPr>
              <a:t>Goods</a:t>
            </a:r>
            <a:r>
              <a:rPr lang="fr-CA" sz="3200" dirty="0" smtClean="0">
                <a:solidFill>
                  <a:schemeClr val="tx2"/>
                </a:solidFill>
              </a:rPr>
              <a:t> </a:t>
            </a:r>
            <a:r>
              <a:rPr lang="fr-CA" sz="3200" dirty="0" err="1" smtClean="0">
                <a:solidFill>
                  <a:schemeClr val="tx2"/>
                </a:solidFill>
              </a:rPr>
              <a:t>were</a:t>
            </a:r>
            <a:r>
              <a:rPr lang="fr-CA" sz="3200" dirty="0" smtClean="0">
                <a:solidFill>
                  <a:schemeClr val="tx2"/>
                </a:solidFill>
              </a:rPr>
              <a:t> </a:t>
            </a:r>
            <a:r>
              <a:rPr lang="fr-CA" sz="3200" dirty="0" err="1" smtClean="0">
                <a:solidFill>
                  <a:schemeClr val="tx2"/>
                </a:solidFill>
              </a:rPr>
              <a:t>transported</a:t>
            </a:r>
            <a:r>
              <a:rPr lang="fr-CA" sz="3200" dirty="0" smtClean="0">
                <a:solidFill>
                  <a:schemeClr val="tx2"/>
                </a:solidFill>
              </a:rPr>
              <a:t> </a:t>
            </a:r>
            <a:r>
              <a:rPr lang="fr-CA" sz="3200" b="1" dirty="0" smtClean="0">
                <a:solidFill>
                  <a:schemeClr val="tx2"/>
                </a:solidFill>
              </a:rPr>
              <a:t>by </a:t>
            </a:r>
            <a:r>
              <a:rPr lang="fr-CA" sz="3200" b="1" dirty="0" err="1" smtClean="0">
                <a:solidFill>
                  <a:schemeClr val="tx2"/>
                </a:solidFill>
              </a:rPr>
              <a:t>canoe</a:t>
            </a:r>
            <a:r>
              <a:rPr lang="fr-CA" sz="3200" dirty="0" smtClean="0">
                <a:solidFill>
                  <a:schemeClr val="tx2"/>
                </a:solidFill>
              </a:rPr>
              <a:t> (use of </a:t>
            </a:r>
            <a:r>
              <a:rPr lang="fr-CA" sz="3200" dirty="0" err="1" smtClean="0">
                <a:solidFill>
                  <a:schemeClr val="tx2"/>
                </a:solidFill>
              </a:rPr>
              <a:t>waterways</a:t>
            </a:r>
            <a:r>
              <a:rPr lang="fr-CA" sz="3200" dirty="0" smtClean="0">
                <a:solidFill>
                  <a:schemeClr val="tx2"/>
                </a:solidFill>
              </a:rPr>
              <a:t>) and </a:t>
            </a:r>
            <a:r>
              <a:rPr lang="fr-CA" sz="3200" dirty="0" err="1" smtClean="0">
                <a:solidFill>
                  <a:schemeClr val="tx2"/>
                </a:solidFill>
              </a:rPr>
              <a:t>also</a:t>
            </a:r>
            <a:r>
              <a:rPr lang="fr-CA" sz="3200" dirty="0" smtClean="0">
                <a:solidFill>
                  <a:schemeClr val="tx2"/>
                </a:solidFill>
              </a:rPr>
              <a:t> </a:t>
            </a:r>
            <a:r>
              <a:rPr lang="fr-CA" sz="3200" b="1" dirty="0" smtClean="0">
                <a:solidFill>
                  <a:schemeClr val="tx2"/>
                </a:solidFill>
              </a:rPr>
              <a:t>on foot, </a:t>
            </a:r>
            <a:r>
              <a:rPr lang="fr-CA" sz="3200" b="1" dirty="0" err="1" smtClean="0">
                <a:solidFill>
                  <a:schemeClr val="tx2"/>
                </a:solidFill>
              </a:rPr>
              <a:t>with</a:t>
            </a:r>
            <a:r>
              <a:rPr lang="fr-CA" sz="3200" b="1" dirty="0" smtClean="0">
                <a:solidFill>
                  <a:schemeClr val="tx2"/>
                </a:solidFill>
              </a:rPr>
              <a:t> </a:t>
            </a:r>
            <a:r>
              <a:rPr lang="fr-CA" sz="3200" b="1" dirty="0" err="1" smtClean="0">
                <a:solidFill>
                  <a:schemeClr val="tx2"/>
                </a:solidFill>
              </a:rPr>
              <a:t>snowshoes</a:t>
            </a:r>
            <a:r>
              <a:rPr lang="fr-CA" sz="3200" b="1" dirty="0" smtClean="0">
                <a:solidFill>
                  <a:schemeClr val="tx2"/>
                </a:solidFill>
              </a:rPr>
              <a:t> in </a:t>
            </a:r>
            <a:r>
              <a:rPr lang="fr-CA" sz="3200" b="1" dirty="0" err="1" smtClean="0">
                <a:solidFill>
                  <a:schemeClr val="tx2"/>
                </a:solidFill>
              </a:rPr>
              <a:t>winter</a:t>
            </a:r>
            <a:r>
              <a:rPr lang="fr-CA" sz="3200" dirty="0" smtClean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684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292" y="2259618"/>
            <a:ext cx="11697417" cy="2338765"/>
          </a:xfrm>
        </p:spPr>
        <p:txBody>
          <a:bodyPr>
            <a:noAutofit/>
          </a:bodyPr>
          <a:lstStyle/>
          <a:p>
            <a:pPr algn="ctr"/>
            <a:r>
              <a:rPr lang="en-CA" sz="6000" b="1" dirty="0" smtClean="0"/>
              <a:t>Social relations among   Indigenous peoples</a:t>
            </a: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36748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Important values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10"/>
            <a:ext cx="11353800" cy="4491989"/>
          </a:xfrm>
        </p:spPr>
        <p:txBody>
          <a:bodyPr>
            <a:normAutofit/>
          </a:bodyPr>
          <a:lstStyle/>
          <a:p>
            <a:r>
              <a:rPr lang="en-CA" sz="3200" b="1" dirty="0" smtClean="0">
                <a:solidFill>
                  <a:schemeClr val="tx2"/>
                </a:solidFill>
              </a:rPr>
              <a:t>Equality</a:t>
            </a:r>
          </a:p>
          <a:p>
            <a:r>
              <a:rPr lang="en-CA" sz="3200" b="1" dirty="0" smtClean="0">
                <a:solidFill>
                  <a:schemeClr val="tx2"/>
                </a:solidFill>
              </a:rPr>
              <a:t>Liberty</a:t>
            </a:r>
          </a:p>
          <a:p>
            <a:r>
              <a:rPr lang="en-CA" sz="3200" b="1" dirty="0" smtClean="0">
                <a:solidFill>
                  <a:schemeClr val="tx2"/>
                </a:solidFill>
              </a:rPr>
              <a:t>Sharing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3000" dirty="0" smtClean="0">
                <a:solidFill>
                  <a:schemeClr val="tx2"/>
                </a:solidFill>
              </a:rPr>
              <a:t>No private land ownership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sz="3000" dirty="0" smtClean="0">
                <a:solidFill>
                  <a:schemeClr val="tx2"/>
                </a:solidFill>
              </a:rPr>
              <a:t>Practice of gift and counter-gift (moral duty; generosity; mutual aid)</a:t>
            </a:r>
          </a:p>
          <a:p>
            <a:r>
              <a:rPr lang="en-CA" sz="3200" b="1" dirty="0" smtClean="0">
                <a:solidFill>
                  <a:schemeClr val="tx2"/>
                </a:solidFill>
              </a:rPr>
              <a:t>Respect for nature </a:t>
            </a:r>
            <a:r>
              <a:rPr lang="en-CA" sz="3200" dirty="0" smtClean="0">
                <a:solidFill>
                  <a:schemeClr val="tx2"/>
                </a:solidFill>
              </a:rPr>
              <a:t>(needed to live in harmony with their environment to survive)</a:t>
            </a:r>
            <a:endParaRPr lang="en-CA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Child-</a:t>
            </a:r>
            <a:r>
              <a:rPr lang="fr-CA" sz="6000" b="1" dirty="0" err="1" smtClean="0"/>
              <a:t>rearing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10"/>
            <a:ext cx="11353800" cy="4491990"/>
          </a:xfrm>
        </p:spPr>
        <p:txBody>
          <a:bodyPr>
            <a:normAutofit/>
          </a:bodyPr>
          <a:lstStyle/>
          <a:p>
            <a:r>
              <a:rPr lang="en-CA" sz="3200" dirty="0" smtClean="0">
                <a:solidFill>
                  <a:schemeClr val="tx2"/>
                </a:solidFill>
              </a:rPr>
              <a:t>Children educated freely </a:t>
            </a:r>
            <a:r>
              <a:rPr lang="en-CA" sz="3200" b="1" dirty="0" smtClean="0">
                <a:solidFill>
                  <a:schemeClr val="tx2"/>
                </a:solidFill>
              </a:rPr>
              <a:t>by the community</a:t>
            </a:r>
          </a:p>
          <a:p>
            <a:r>
              <a:rPr lang="en-CA" sz="3200" b="1" dirty="0" smtClean="0">
                <a:solidFill>
                  <a:schemeClr val="tx2"/>
                </a:solidFill>
              </a:rPr>
              <a:t>No punishment</a:t>
            </a:r>
            <a:r>
              <a:rPr lang="en-CA" sz="3200" dirty="0" smtClean="0">
                <a:solidFill>
                  <a:schemeClr val="tx2"/>
                </a:solidFill>
              </a:rPr>
              <a:t>, they learned from their mistakes</a:t>
            </a:r>
          </a:p>
          <a:p>
            <a:r>
              <a:rPr lang="en-CA" sz="3200" dirty="0" smtClean="0">
                <a:solidFill>
                  <a:schemeClr val="tx2"/>
                </a:solidFill>
              </a:rPr>
              <a:t>When old enough, they would </a:t>
            </a:r>
            <a:r>
              <a:rPr lang="en-CA" sz="3200" b="1" dirty="0" smtClean="0">
                <a:solidFill>
                  <a:schemeClr val="tx2"/>
                </a:solidFill>
              </a:rPr>
              <a:t>be taught different tasks from adults of the same gender</a:t>
            </a:r>
          </a:p>
          <a:p>
            <a:endParaRPr lang="en-CA" sz="3200" dirty="0" smtClean="0">
              <a:solidFill>
                <a:schemeClr val="tx2"/>
              </a:solidFill>
            </a:endParaRPr>
          </a:p>
        </p:txBody>
      </p:sp>
      <p:pic>
        <p:nvPicPr>
          <p:cNvPr id="2052" name="Picture 4" descr="Des garÃ§ons iroquoiens s'amusent Ã  l'extÃ©rieur vers 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3850005"/>
            <a:ext cx="3302000" cy="251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s Algonquiennes cueillent de petits fruits sur le bord d'une riviÃ¨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2886" r="3877" b="4610"/>
          <a:stretch/>
        </p:blipFill>
        <p:spPr bwMode="auto">
          <a:xfrm>
            <a:off x="6633209" y="3495596"/>
            <a:ext cx="4400551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6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fr-CA" sz="6000" b="1" dirty="0" smtClean="0"/>
              <a:t>MULTIPLE CHOICE 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10"/>
            <a:ext cx="6735679" cy="481283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This drawing presents a cultural activity related to the spirituality of the Aboriginal peoples.</a:t>
            </a:r>
          </a:p>
          <a:p>
            <a:pPr marL="45720" indent="0">
              <a:buNone/>
            </a:pPr>
            <a:r>
              <a:rPr lang="en-CA" sz="3200" b="1" dirty="0" smtClean="0">
                <a:solidFill>
                  <a:schemeClr val="tx2"/>
                </a:solidFill>
              </a:rPr>
              <a:t>On what belief is this cultural activity based?</a:t>
            </a:r>
            <a:endParaRPr lang="en-CA" sz="32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en-CA" sz="3200" b="1" dirty="0">
              <a:solidFill>
                <a:schemeClr val="tx2"/>
              </a:solidFill>
            </a:endParaRPr>
          </a:p>
          <a:p>
            <a:pPr marL="560070" indent="-514350">
              <a:buAutoNum type="alphaUcPeriod"/>
            </a:pPr>
            <a:r>
              <a:rPr lang="en-CA" sz="3200" dirty="0" smtClean="0">
                <a:solidFill>
                  <a:schemeClr val="tx2"/>
                </a:solidFill>
              </a:rPr>
              <a:t>Judaism</a:t>
            </a:r>
          </a:p>
          <a:p>
            <a:pPr marL="560070" indent="-514350">
              <a:buAutoNum type="alphaUcPeriod"/>
            </a:pPr>
            <a:r>
              <a:rPr lang="en-CA" sz="3200" dirty="0" smtClean="0">
                <a:solidFill>
                  <a:schemeClr val="tx2"/>
                </a:solidFill>
              </a:rPr>
              <a:t>Animism</a:t>
            </a:r>
          </a:p>
          <a:p>
            <a:pPr marL="560070" indent="-514350">
              <a:buAutoNum type="alphaUcPeriod"/>
            </a:pPr>
            <a:r>
              <a:rPr lang="en-CA" sz="3200" dirty="0" smtClean="0">
                <a:solidFill>
                  <a:schemeClr val="tx2"/>
                </a:solidFill>
              </a:rPr>
              <a:t>Catholicism</a:t>
            </a:r>
          </a:p>
        </p:txBody>
      </p:sp>
      <p:pic>
        <p:nvPicPr>
          <p:cNvPr id="4" name="Image 3" descr="http://sensualanimist.files.wordpress.com/2012/07/native-american-deer-hunter.jpg?w=49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19" y="1604010"/>
            <a:ext cx="3667530" cy="4705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2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2077" y="247291"/>
            <a:ext cx="10295584" cy="1296738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err="1" smtClean="0"/>
              <a:t>Spirituality</a:t>
            </a:r>
            <a:endParaRPr lang="fr-CA" b="1" dirty="0"/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902077" y="2750820"/>
            <a:ext cx="2979708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5400" b="1" dirty="0" err="1" smtClean="0">
                <a:solidFill>
                  <a:schemeClr val="tx2"/>
                </a:solidFill>
              </a:rPr>
              <a:t>Animism</a:t>
            </a:r>
            <a:endParaRPr lang="fr-CA" sz="5400" b="1" dirty="0">
              <a:solidFill>
                <a:schemeClr val="tx2"/>
              </a:solidFill>
            </a:endParaRPr>
          </a:p>
        </p:txBody>
      </p:sp>
      <p:pic>
        <p:nvPicPr>
          <p:cNvPr id="7" name="Image 6" descr="http://sensualanimist.files.wordpress.com/2012/07/native-american-deer-hunter.jpg?w=49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104" y="1544028"/>
            <a:ext cx="3667530" cy="470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53" y="2147396"/>
            <a:ext cx="3408519" cy="256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10"/>
            <a:ext cx="6735679" cy="48128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Identify </a:t>
            </a:r>
            <a:r>
              <a:rPr lang="en-CA" sz="3200" b="1" dirty="0" smtClean="0">
                <a:solidFill>
                  <a:schemeClr val="tx2"/>
                </a:solidFill>
              </a:rPr>
              <a:t>one role</a:t>
            </a:r>
            <a:r>
              <a:rPr lang="en-CA" sz="3200" dirty="0" smtClean="0">
                <a:solidFill>
                  <a:schemeClr val="tx2"/>
                </a:solidFill>
              </a:rPr>
              <a:t> </a:t>
            </a:r>
            <a:r>
              <a:rPr lang="en-CA" sz="3200" b="1" dirty="0" smtClean="0">
                <a:solidFill>
                  <a:schemeClr val="tx2"/>
                </a:solidFill>
              </a:rPr>
              <a:t>played by the shaman</a:t>
            </a:r>
            <a:r>
              <a:rPr lang="en-CA" sz="3200" dirty="0" smtClean="0">
                <a:solidFill>
                  <a:schemeClr val="tx2"/>
                </a:solidFill>
              </a:rPr>
              <a:t> in the ceremonies or rituals of the Aboriginal peoples.</a:t>
            </a:r>
          </a:p>
          <a:p>
            <a:pPr marL="45720" indent="0">
              <a:buNone/>
            </a:pPr>
            <a:endParaRPr lang="en-CA" sz="3200" b="1" dirty="0">
              <a:solidFill>
                <a:schemeClr val="tx2"/>
              </a:solidFill>
            </a:endParaRPr>
          </a:p>
        </p:txBody>
      </p:sp>
      <p:pic>
        <p:nvPicPr>
          <p:cNvPr id="5" name="Picture 6" descr="http://i3.squidoocdn.com/resize/squidoo_images/-1/draft_lens8681171module76016741photo_1261876191medicine-man-cheyene-sh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15" y="1604010"/>
            <a:ext cx="3924120" cy="468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2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3.squidoocdn.com/resize/squidoo_images/-1/draft_lens8681171module76016741photo_1261876191medicine-man-cheyene-sh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04" y="689006"/>
            <a:ext cx="4690931" cy="559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0.joyreactor.cc/pics/post/%D0%B7%D0%B0%D0%BD%D0%B8%D0%BC%D0%B0%D1%82%D0%B5%D0%BB%D1%8C%D0%BD%D0%B0%D1%8F-%D0%BD%D0%B0%D1%80%D0%BA%D0%BE%D0%BB%D0%BE%D0%B3%D0%B8%D1%8F-story-%D1%82%D0%B0%D0%B1%D0%B0%D0%BA-%D0%BA%D1%83%D1%80%D0%B5%D0%BD%D0%B8%D0%B5-5792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" y="3487752"/>
            <a:ext cx="5989454" cy="27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34365" y="689006"/>
            <a:ext cx="59894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u="sng" dirty="0" smtClean="0">
                <a:solidFill>
                  <a:schemeClr val="tx2"/>
                </a:solidFill>
              </a:rPr>
              <a:t>Shaman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err="1" smtClean="0">
                <a:solidFill>
                  <a:schemeClr val="tx2"/>
                </a:solidFill>
              </a:rPr>
              <a:t>Intermediary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between</a:t>
            </a:r>
            <a:r>
              <a:rPr lang="fr-CA" sz="2800" dirty="0" smtClean="0">
                <a:solidFill>
                  <a:schemeClr val="tx2"/>
                </a:solidFill>
              </a:rPr>
              <a:t> the living and the spirits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err="1" smtClean="0">
                <a:solidFill>
                  <a:schemeClr val="tx2"/>
                </a:solidFill>
              </a:rPr>
              <a:t>Healer</a:t>
            </a:r>
            <a:r>
              <a:rPr lang="fr-CA" sz="2800" dirty="0" smtClean="0">
                <a:solidFill>
                  <a:schemeClr val="tx2"/>
                </a:solidFill>
              </a:rPr>
              <a:t> of body and soul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err="1" smtClean="0">
                <a:solidFill>
                  <a:schemeClr val="tx2"/>
                </a:solidFill>
              </a:rPr>
              <a:t>Interpreter</a:t>
            </a:r>
            <a:r>
              <a:rPr lang="fr-CA" sz="2800" dirty="0" smtClean="0">
                <a:solidFill>
                  <a:schemeClr val="tx2"/>
                </a:solidFill>
              </a:rPr>
              <a:t> of </a:t>
            </a:r>
            <a:r>
              <a:rPr lang="fr-CA" sz="2800" dirty="0" err="1" smtClean="0">
                <a:solidFill>
                  <a:schemeClr val="tx2"/>
                </a:solidFill>
              </a:rPr>
              <a:t>dreams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4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815" y="255917"/>
            <a:ext cx="1136225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err="1" smtClean="0"/>
              <a:t>Origins</a:t>
            </a:r>
            <a:r>
              <a:rPr lang="fr-CA" sz="6000" b="1" dirty="0" smtClean="0"/>
              <a:t> to 1608</a:t>
            </a:r>
            <a:endParaRPr lang="fr-CA" sz="6000" b="1" dirty="0"/>
          </a:p>
        </p:txBody>
      </p:sp>
      <p:pic>
        <p:nvPicPr>
          <p:cNvPr id="4098" name="Picture 2" descr="http://www.rcinet.ca/english/illustration/htmleditor/First%20Peoples%20of%20the%20New%20Wor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54" y="1612277"/>
            <a:ext cx="7014572" cy="467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2077" y="247291"/>
            <a:ext cx="10295584" cy="1296738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err="1" smtClean="0"/>
              <a:t>Spirituality</a:t>
            </a:r>
            <a:endParaRPr lang="fr-CA" b="1" dirty="0"/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413748" y="2750820"/>
            <a:ext cx="3804249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5400" b="1" dirty="0" smtClean="0">
                <a:solidFill>
                  <a:schemeClr val="tx2"/>
                </a:solidFill>
              </a:rPr>
              <a:t>Rituals</a:t>
            </a:r>
          </a:p>
          <a:p>
            <a:r>
              <a:rPr lang="en-CA" sz="3200" dirty="0" smtClean="0">
                <a:solidFill>
                  <a:schemeClr val="tx2"/>
                </a:solidFill>
              </a:rPr>
              <a:t>(e.g. </a:t>
            </a:r>
            <a:r>
              <a:rPr lang="en-CA" sz="3200" i="1" dirty="0" smtClean="0">
                <a:solidFill>
                  <a:schemeClr val="tx2"/>
                </a:solidFill>
              </a:rPr>
              <a:t>a corn ceremony</a:t>
            </a:r>
            <a:r>
              <a:rPr lang="en-CA" sz="3200" dirty="0" smtClean="0">
                <a:solidFill>
                  <a:schemeClr val="tx2"/>
                </a:solidFill>
              </a:rPr>
              <a:t>)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4098" name="Picture 2" descr="Les Iroquoiens dansent en lâhonneur du maÃ¯s vers 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97" y="1544029"/>
            <a:ext cx="6979664" cy="46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4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10"/>
            <a:ext cx="6735679" cy="48128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What is the </a:t>
            </a:r>
            <a:r>
              <a:rPr lang="en-CA" sz="3200" b="1" dirty="0" smtClean="0">
                <a:solidFill>
                  <a:schemeClr val="tx2"/>
                </a:solidFill>
              </a:rPr>
              <a:t>main difference between Indigenous and European ways of life </a:t>
            </a:r>
            <a:r>
              <a:rPr lang="en-CA" sz="3200" dirty="0" smtClean="0">
                <a:solidFill>
                  <a:schemeClr val="tx2"/>
                </a:solidFill>
              </a:rPr>
              <a:t>in the 16</a:t>
            </a:r>
            <a:r>
              <a:rPr lang="en-CA" sz="3200" baseline="30000" dirty="0" smtClean="0">
                <a:solidFill>
                  <a:schemeClr val="tx2"/>
                </a:solidFill>
              </a:rPr>
              <a:t>th</a:t>
            </a:r>
            <a:r>
              <a:rPr lang="en-CA" sz="3200" dirty="0" smtClean="0">
                <a:solidFill>
                  <a:schemeClr val="tx2"/>
                </a:solidFill>
              </a:rPr>
              <a:t> century concerning the </a:t>
            </a:r>
            <a:r>
              <a:rPr lang="en-CA" sz="3200" b="1" dirty="0" smtClean="0">
                <a:solidFill>
                  <a:schemeClr val="tx2"/>
                </a:solidFill>
              </a:rPr>
              <a:t>transmission of knowledge</a:t>
            </a:r>
            <a:r>
              <a:rPr lang="en-CA" sz="3200" dirty="0" smtClean="0">
                <a:solidFill>
                  <a:schemeClr val="tx2"/>
                </a:solidFill>
              </a:rPr>
              <a:t>?</a:t>
            </a:r>
          </a:p>
          <a:p>
            <a:pPr marL="45720" indent="0">
              <a:buNone/>
            </a:pPr>
            <a:endParaRPr lang="en-CA" sz="3200" b="1" dirty="0">
              <a:solidFill>
                <a:schemeClr val="tx2"/>
              </a:solidFill>
            </a:endParaRPr>
          </a:p>
        </p:txBody>
      </p:sp>
      <p:pic>
        <p:nvPicPr>
          <p:cNvPr id="6" name="Picture 2" descr="Les Iroquoiens transmettaient leurs connaissances en racontant des histo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84" y="2928503"/>
            <a:ext cx="5302937" cy="348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1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3361" y="246033"/>
            <a:ext cx="11725275" cy="1356360"/>
          </a:xfrm>
        </p:spPr>
        <p:txBody>
          <a:bodyPr>
            <a:noAutofit/>
          </a:bodyPr>
          <a:lstStyle/>
          <a:p>
            <a:pPr algn="ctr"/>
            <a:r>
              <a:rPr lang="fr-CA" sz="4800" b="1" dirty="0" smtClean="0"/>
              <a:t>Oral tradition and </a:t>
            </a:r>
            <a:br>
              <a:rPr lang="fr-CA" sz="4800" b="1" dirty="0" smtClean="0"/>
            </a:br>
            <a:r>
              <a:rPr lang="fr-CA" sz="4800" b="1" dirty="0" smtClean="0"/>
              <a:t>the importance of </a:t>
            </a:r>
            <a:r>
              <a:rPr lang="fr-CA" sz="4800" b="1" dirty="0" err="1" smtClean="0"/>
              <a:t>elders</a:t>
            </a:r>
            <a:endParaRPr lang="fr-CA" sz="4800" b="1" dirty="0"/>
          </a:p>
        </p:txBody>
      </p:sp>
      <p:pic>
        <p:nvPicPr>
          <p:cNvPr id="5122" name="Picture 2" descr="Les Iroquoiens transmettaient leurs connaissances en racontant des histo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60" y="1602393"/>
            <a:ext cx="7389876" cy="486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292" y="2259618"/>
            <a:ext cx="11697417" cy="2338765"/>
          </a:xfrm>
        </p:spPr>
        <p:txBody>
          <a:bodyPr>
            <a:noAutofit/>
          </a:bodyPr>
          <a:lstStyle/>
          <a:p>
            <a:pPr algn="ctr"/>
            <a:r>
              <a:rPr lang="en-CA" sz="6000" b="1" dirty="0" smtClean="0"/>
              <a:t>Decision-making among   Indigenous peoples</a:t>
            </a: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191412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lloprof.qc.ca/BV/PublishingImages/pages/h1506/h1506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501262"/>
            <a:ext cx="3338612" cy="281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81025" y="797510"/>
            <a:ext cx="61055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>
                <a:solidFill>
                  <a:schemeClr val="tx2"/>
                </a:solidFill>
              </a:rPr>
              <a:t>Decisions</a:t>
            </a:r>
            <a:r>
              <a:rPr lang="fr-CA" sz="3200" dirty="0" smtClean="0">
                <a:solidFill>
                  <a:schemeClr val="tx2"/>
                </a:solidFill>
              </a:rPr>
              <a:t> made by a </a:t>
            </a:r>
            <a:r>
              <a:rPr lang="fr-CA" sz="3200" b="1" dirty="0" err="1" smtClean="0">
                <a:solidFill>
                  <a:schemeClr val="tx2"/>
                </a:solidFill>
              </a:rPr>
              <a:t>council</a:t>
            </a:r>
            <a:r>
              <a:rPr lang="fr-CA" sz="3200" b="1" dirty="0" smtClean="0">
                <a:solidFill>
                  <a:schemeClr val="tx2"/>
                </a:solidFill>
              </a:rPr>
              <a:t>.</a:t>
            </a:r>
            <a:endParaRPr lang="fr-CA" sz="3200" dirty="0" smtClean="0">
              <a:solidFill>
                <a:schemeClr val="tx2"/>
              </a:solidFill>
            </a:endParaRPr>
          </a:p>
          <a:p>
            <a:endParaRPr lang="fr-CA" sz="3200" b="1" dirty="0" smtClean="0">
              <a:solidFill>
                <a:schemeClr val="tx2"/>
              </a:solidFill>
            </a:endParaRPr>
          </a:p>
          <a:p>
            <a:r>
              <a:rPr lang="fr-CA" sz="3200" b="1" u="sng" dirty="0" smtClean="0">
                <a:solidFill>
                  <a:schemeClr val="tx2"/>
                </a:solidFill>
              </a:rPr>
              <a:t>The </a:t>
            </a:r>
            <a:r>
              <a:rPr lang="fr-CA" sz="3200" b="1" u="sng" dirty="0" err="1" smtClean="0">
                <a:solidFill>
                  <a:schemeClr val="tx2"/>
                </a:solidFill>
              </a:rPr>
              <a:t>chief</a:t>
            </a:r>
            <a:r>
              <a:rPr lang="fr-CA" sz="3200" u="sng" dirty="0" smtClean="0">
                <a:solidFill>
                  <a:schemeClr val="tx2"/>
                </a:solidFill>
              </a:rPr>
              <a:t>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err="1" smtClean="0">
                <a:solidFill>
                  <a:schemeClr val="tx2"/>
                </a:solidFill>
              </a:rPr>
              <a:t>would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advise</a:t>
            </a:r>
            <a:r>
              <a:rPr lang="fr-CA" sz="2800" dirty="0" smtClean="0">
                <a:solidFill>
                  <a:schemeClr val="tx2"/>
                </a:solidFill>
              </a:rPr>
              <a:t> the </a:t>
            </a:r>
            <a:r>
              <a:rPr lang="fr-CA" sz="2800" dirty="0" err="1" smtClean="0">
                <a:solidFill>
                  <a:schemeClr val="tx2"/>
                </a:solidFill>
              </a:rPr>
              <a:t>council</a:t>
            </a:r>
            <a:endParaRPr lang="fr-CA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err="1" smtClean="0">
                <a:solidFill>
                  <a:schemeClr val="tx2"/>
                </a:solidFill>
              </a:rPr>
              <a:t>example</a:t>
            </a:r>
            <a:r>
              <a:rPr lang="fr-CA" sz="2800" dirty="0" smtClean="0">
                <a:solidFill>
                  <a:schemeClr val="tx2"/>
                </a:solidFill>
              </a:rPr>
              <a:t> for the </a:t>
            </a:r>
            <a:r>
              <a:rPr lang="fr-CA" sz="2800" dirty="0" err="1" smtClean="0">
                <a:solidFill>
                  <a:schemeClr val="tx2"/>
                </a:solidFill>
              </a:rPr>
              <a:t>community</a:t>
            </a:r>
            <a:r>
              <a:rPr lang="fr-CA" sz="2800" dirty="0" smtClean="0">
                <a:solidFill>
                  <a:schemeClr val="tx2"/>
                </a:solidFill>
              </a:rPr>
              <a:t>.</a:t>
            </a:r>
          </a:p>
          <a:p>
            <a:endParaRPr lang="fr-CA" sz="3200" dirty="0">
              <a:solidFill>
                <a:schemeClr val="tx2"/>
              </a:solidFill>
            </a:endParaRPr>
          </a:p>
          <a:p>
            <a:r>
              <a:rPr lang="fr-CA" sz="3200" b="1" u="sng" dirty="0" err="1" smtClean="0">
                <a:solidFill>
                  <a:schemeClr val="tx2"/>
                </a:solidFill>
              </a:rPr>
              <a:t>Algonquian</a:t>
            </a:r>
            <a:r>
              <a:rPr lang="fr-CA" sz="3200" b="1" u="sng" dirty="0" smtClean="0">
                <a:solidFill>
                  <a:schemeClr val="tx2"/>
                </a:solidFill>
              </a:rPr>
              <a:t> peoples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smtClean="0">
                <a:solidFill>
                  <a:schemeClr val="tx2"/>
                </a:solidFill>
              </a:rPr>
              <a:t>Chief </a:t>
            </a:r>
            <a:r>
              <a:rPr lang="fr-CA" sz="2800" dirty="0" err="1" smtClean="0">
                <a:solidFill>
                  <a:schemeClr val="tx2"/>
                </a:solidFill>
              </a:rPr>
              <a:t>chosen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among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bravest</a:t>
            </a:r>
            <a:r>
              <a:rPr lang="fr-CA" sz="2800" dirty="0" smtClean="0">
                <a:solidFill>
                  <a:schemeClr val="tx2"/>
                </a:solidFill>
              </a:rPr>
              <a:t> hunters.</a:t>
            </a:r>
          </a:p>
          <a:p>
            <a:endParaRPr lang="fr-CA" sz="3200" dirty="0">
              <a:solidFill>
                <a:schemeClr val="tx2"/>
              </a:solidFill>
            </a:endParaRPr>
          </a:p>
          <a:p>
            <a:r>
              <a:rPr lang="fr-CA" sz="3200" b="1" u="sng" dirty="0" smtClean="0">
                <a:solidFill>
                  <a:schemeClr val="tx2"/>
                </a:solidFill>
              </a:rPr>
              <a:t>Iroquoian peoples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smtClean="0">
                <a:solidFill>
                  <a:schemeClr val="tx2"/>
                </a:solidFill>
              </a:rPr>
              <a:t>Clan </a:t>
            </a:r>
            <a:r>
              <a:rPr lang="fr-CA" sz="2800" dirty="0" err="1" smtClean="0">
                <a:solidFill>
                  <a:schemeClr val="tx2"/>
                </a:solidFill>
              </a:rPr>
              <a:t>chief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chosen</a:t>
            </a:r>
            <a:r>
              <a:rPr lang="fr-CA" sz="2800" dirty="0" smtClean="0">
                <a:solidFill>
                  <a:schemeClr val="tx2"/>
                </a:solidFill>
              </a:rPr>
              <a:t> by </a:t>
            </a:r>
            <a:r>
              <a:rPr lang="fr-CA" sz="2800" dirty="0" err="1" smtClean="0">
                <a:solidFill>
                  <a:schemeClr val="tx2"/>
                </a:solidFill>
              </a:rPr>
              <a:t>female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elders</a:t>
            </a:r>
            <a:r>
              <a:rPr lang="fr-CA" sz="2800" dirty="0" smtClean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170" name="Picture 2" descr="Les grands chefs iroquois se rÃ©unissent vers 1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07" y="3668097"/>
            <a:ext cx="3976168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39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292" y="2259618"/>
            <a:ext cx="11697417" cy="2338765"/>
          </a:xfrm>
        </p:spPr>
        <p:txBody>
          <a:bodyPr>
            <a:noAutofit/>
          </a:bodyPr>
          <a:lstStyle/>
          <a:p>
            <a:pPr algn="ctr"/>
            <a:r>
              <a:rPr lang="en-CA" sz="6000" b="1" dirty="0" smtClean="0"/>
              <a:t>First Nations</a:t>
            </a:r>
            <a:br>
              <a:rPr lang="en-CA" sz="6000" b="1" dirty="0" smtClean="0"/>
            </a:br>
            <a:r>
              <a:rPr lang="en-CA" sz="6000" b="1" dirty="0" smtClean="0"/>
              <a:t>alliances and rivalries</a:t>
            </a: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119956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09600" y="735955"/>
            <a:ext cx="67627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u="sng" dirty="0" smtClean="0">
                <a:solidFill>
                  <a:schemeClr val="tx2"/>
                </a:solidFill>
              </a:rPr>
              <a:t>Alliances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dirty="0" err="1" smtClean="0">
                <a:solidFill>
                  <a:schemeClr val="tx2"/>
                </a:solidFill>
              </a:rPr>
              <a:t>Economic</a:t>
            </a:r>
            <a:r>
              <a:rPr lang="fr-CA" sz="3000" dirty="0" smtClean="0">
                <a:solidFill>
                  <a:schemeClr val="tx2"/>
                </a:solidFill>
              </a:rPr>
              <a:t> </a:t>
            </a:r>
            <a:r>
              <a:rPr lang="fr-CA" sz="3000" dirty="0" err="1" smtClean="0">
                <a:solidFill>
                  <a:schemeClr val="tx2"/>
                </a:solidFill>
              </a:rPr>
              <a:t>reason</a:t>
            </a:r>
            <a:endParaRPr lang="fr-CA" sz="3000" dirty="0" smtClean="0">
              <a:solidFill>
                <a:schemeClr val="tx2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CA" sz="2800" dirty="0" smtClean="0">
                <a:solidFill>
                  <a:schemeClr val="tx2"/>
                </a:solidFill>
              </a:rPr>
              <a:t>Exchange </a:t>
            </a:r>
            <a:r>
              <a:rPr lang="fr-CA" sz="2800" dirty="0" err="1" smtClean="0">
                <a:solidFill>
                  <a:schemeClr val="tx2"/>
                </a:solidFill>
              </a:rPr>
              <a:t>goods</a:t>
            </a:r>
            <a:endParaRPr lang="fr-CA" sz="28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dirty="0" err="1" smtClean="0">
                <a:solidFill>
                  <a:schemeClr val="tx2"/>
                </a:solidFill>
              </a:rPr>
              <a:t>Military</a:t>
            </a:r>
            <a:r>
              <a:rPr lang="fr-CA" sz="3000" dirty="0" smtClean="0">
                <a:solidFill>
                  <a:schemeClr val="tx2"/>
                </a:solidFill>
              </a:rPr>
              <a:t> </a:t>
            </a:r>
            <a:r>
              <a:rPr lang="fr-CA" sz="3000" dirty="0" err="1" smtClean="0">
                <a:solidFill>
                  <a:schemeClr val="tx2"/>
                </a:solidFill>
              </a:rPr>
              <a:t>reason</a:t>
            </a:r>
            <a:endParaRPr lang="fr-CA" sz="3000" dirty="0" smtClean="0">
              <a:solidFill>
                <a:schemeClr val="tx2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CA" sz="2800" dirty="0" smtClean="0">
                <a:solidFill>
                  <a:schemeClr val="tx2"/>
                </a:solidFill>
              </a:rPr>
              <a:t>Help </a:t>
            </a:r>
            <a:r>
              <a:rPr lang="fr-CA" sz="2800" dirty="0" err="1" smtClean="0">
                <a:solidFill>
                  <a:schemeClr val="tx2"/>
                </a:solidFill>
              </a:rPr>
              <a:t>defend</a:t>
            </a:r>
            <a:r>
              <a:rPr lang="fr-CA" sz="2800" dirty="0" smtClean="0">
                <a:solidFill>
                  <a:schemeClr val="tx2"/>
                </a:solidFill>
              </a:rPr>
              <a:t> nations in case of </a:t>
            </a:r>
            <a:r>
              <a:rPr lang="fr-CA" sz="2800" dirty="0" err="1" smtClean="0">
                <a:solidFill>
                  <a:schemeClr val="tx2"/>
                </a:solidFill>
              </a:rPr>
              <a:t>conflict</a:t>
            </a:r>
            <a:r>
              <a:rPr lang="fr-CA" sz="2800" dirty="0" smtClean="0">
                <a:solidFill>
                  <a:schemeClr val="tx2"/>
                </a:solidFill>
              </a:rPr>
              <a:t>.</a:t>
            </a:r>
          </a:p>
          <a:p>
            <a:endParaRPr lang="fr-CA" sz="3200" dirty="0">
              <a:solidFill>
                <a:schemeClr val="tx2"/>
              </a:solidFill>
            </a:endParaRPr>
          </a:p>
          <a:p>
            <a:r>
              <a:rPr lang="fr-CA" sz="3200" b="1" u="sng" dirty="0" err="1" smtClean="0">
                <a:solidFill>
                  <a:schemeClr val="tx2"/>
                </a:solidFill>
              </a:rPr>
              <a:t>Wars</a:t>
            </a:r>
            <a:endParaRPr lang="fr-CA" sz="3200" b="1" u="sng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err="1" smtClean="0">
                <a:solidFill>
                  <a:schemeClr val="tx2"/>
                </a:solidFill>
              </a:rPr>
              <a:t>Vengence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after</a:t>
            </a:r>
            <a:r>
              <a:rPr lang="fr-CA" sz="2800" dirty="0" smtClean="0">
                <a:solidFill>
                  <a:schemeClr val="tx2"/>
                </a:solidFill>
              </a:rPr>
              <a:t> a </a:t>
            </a:r>
            <a:r>
              <a:rPr lang="fr-CA" sz="2800" dirty="0" err="1" smtClean="0">
                <a:solidFill>
                  <a:schemeClr val="tx2"/>
                </a:solidFill>
              </a:rPr>
              <a:t>death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from</a:t>
            </a:r>
            <a:r>
              <a:rPr lang="fr-CA" sz="2800" dirty="0" smtClean="0">
                <a:solidFill>
                  <a:schemeClr val="tx2"/>
                </a:solidFill>
              </a:rPr>
              <a:t> accident, </a:t>
            </a:r>
            <a:r>
              <a:rPr lang="fr-CA" sz="2800" dirty="0" err="1" smtClean="0">
                <a:solidFill>
                  <a:schemeClr val="tx2"/>
                </a:solidFill>
              </a:rPr>
              <a:t>illness</a:t>
            </a:r>
            <a:r>
              <a:rPr lang="fr-CA" sz="2800" dirty="0" smtClean="0">
                <a:solidFill>
                  <a:schemeClr val="tx2"/>
                </a:solidFill>
              </a:rPr>
              <a:t> or a </a:t>
            </a:r>
            <a:r>
              <a:rPr lang="fr-CA" sz="2800" dirty="0" err="1" smtClean="0">
                <a:solidFill>
                  <a:schemeClr val="tx2"/>
                </a:solidFill>
              </a:rPr>
              <a:t>previous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conflict</a:t>
            </a:r>
            <a:r>
              <a:rPr lang="fr-CA" sz="2800" dirty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dirty="0" err="1" smtClean="0">
                <a:solidFill>
                  <a:schemeClr val="tx2"/>
                </a:solidFill>
              </a:rPr>
              <a:t>Prisoners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were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sometimes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tortured</a:t>
            </a:r>
            <a:r>
              <a:rPr lang="fr-CA" sz="2800" dirty="0" smtClean="0">
                <a:solidFill>
                  <a:schemeClr val="tx2"/>
                </a:solidFill>
              </a:rPr>
              <a:t> or </a:t>
            </a:r>
            <a:r>
              <a:rPr lang="fr-CA" sz="2800" dirty="0" err="1" smtClean="0">
                <a:solidFill>
                  <a:schemeClr val="tx2"/>
                </a:solidFill>
              </a:rPr>
              <a:t>adopted</a:t>
            </a:r>
            <a:r>
              <a:rPr lang="fr-CA" sz="2800" dirty="0" smtClean="0">
                <a:solidFill>
                  <a:schemeClr val="tx2"/>
                </a:solidFill>
              </a:rPr>
              <a:t> by the group </a:t>
            </a:r>
            <a:r>
              <a:rPr lang="fr-CA" sz="2800" dirty="0" err="1" smtClean="0">
                <a:solidFill>
                  <a:schemeClr val="tx2"/>
                </a:solidFill>
              </a:rPr>
              <a:t>that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captured</a:t>
            </a:r>
            <a:r>
              <a:rPr lang="fr-CA" sz="2800" dirty="0" smtClean="0">
                <a:solidFill>
                  <a:schemeClr val="tx2"/>
                </a:solidFill>
              </a:rPr>
              <a:t> </a:t>
            </a:r>
            <a:r>
              <a:rPr lang="fr-CA" sz="2800" dirty="0" err="1" smtClean="0">
                <a:solidFill>
                  <a:schemeClr val="tx2"/>
                </a:solidFill>
              </a:rPr>
              <a:t>them</a:t>
            </a:r>
            <a:r>
              <a:rPr lang="fr-CA" sz="2800" dirty="0">
                <a:solidFill>
                  <a:schemeClr val="tx2"/>
                </a:solidFill>
              </a:rPr>
              <a:t>.</a:t>
            </a:r>
            <a:endParaRPr lang="fr-CA" sz="2800" dirty="0" smtClean="0">
              <a:solidFill>
                <a:schemeClr val="tx2"/>
              </a:solidFill>
            </a:endParaRPr>
          </a:p>
        </p:txBody>
      </p:sp>
      <p:pic>
        <p:nvPicPr>
          <p:cNvPr id="6146" name="Picture 2" descr="Un guerrier amÃ©rindien vers 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746" y="469255"/>
            <a:ext cx="1944042" cy="268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n AmÃ©rindien ramÃ¨ne un prisonn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84" y="3301602"/>
            <a:ext cx="3476625" cy="304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3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10"/>
            <a:ext cx="11307679" cy="48128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Place these 4 events in </a:t>
            </a:r>
            <a:r>
              <a:rPr lang="en-CA" sz="3200" b="1" dirty="0" smtClean="0">
                <a:solidFill>
                  <a:schemeClr val="tx2"/>
                </a:solidFill>
              </a:rPr>
              <a:t>chronological order</a:t>
            </a:r>
            <a:r>
              <a:rPr lang="en-CA" sz="3200" dirty="0" smtClean="0">
                <a:solidFill>
                  <a:schemeClr val="tx2"/>
                </a:solidFill>
              </a:rPr>
              <a:t>.</a:t>
            </a:r>
          </a:p>
          <a:p>
            <a:pPr marL="45720" indent="0">
              <a:buNone/>
            </a:pPr>
            <a:endParaRPr lang="en-CA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Place these 4 events in </a:t>
            </a:r>
            <a:r>
              <a:rPr lang="en-CA" sz="3200" b="1" dirty="0" smtClean="0">
                <a:solidFill>
                  <a:schemeClr val="tx2"/>
                </a:solidFill>
              </a:rPr>
              <a:t>chronological order</a:t>
            </a:r>
            <a:r>
              <a:rPr lang="en-CA" sz="3200" dirty="0" smtClean="0">
                <a:solidFill>
                  <a:schemeClr val="tx2"/>
                </a:solidFill>
              </a:rPr>
              <a:t>.</a:t>
            </a:r>
          </a:p>
          <a:p>
            <a:pPr marL="45720" indent="0">
              <a:buNone/>
            </a:pPr>
            <a:endParaRPr lang="en-CA" sz="3200" b="1" dirty="0">
              <a:solidFill>
                <a:schemeClr val="tx2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2430" t="53082" r="26627" b="16689"/>
          <a:stretch/>
        </p:blipFill>
        <p:spPr>
          <a:xfrm>
            <a:off x="6585559" y="3868373"/>
            <a:ext cx="3682395" cy="29896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8868" t="18743" r="52640" b="49075"/>
          <a:stretch/>
        </p:blipFill>
        <p:spPr>
          <a:xfrm>
            <a:off x="2067153" y="620727"/>
            <a:ext cx="3203654" cy="31361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2336" t="18743" r="26627" b="49075"/>
          <a:stretch/>
        </p:blipFill>
        <p:spPr>
          <a:xfrm>
            <a:off x="2067153" y="3868154"/>
            <a:ext cx="3474259" cy="29896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28868" t="53082" r="54408" b="17266"/>
          <a:stretch/>
        </p:blipFill>
        <p:spPr>
          <a:xfrm>
            <a:off x="6585559" y="620727"/>
            <a:ext cx="3144682" cy="313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2430" t="53082" r="26627" b="16689"/>
          <a:stretch/>
        </p:blipFill>
        <p:spPr>
          <a:xfrm>
            <a:off x="6775341" y="1080654"/>
            <a:ext cx="3276193" cy="26598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28868" t="18743" r="52640" b="49075"/>
          <a:stretch/>
        </p:blipFill>
        <p:spPr>
          <a:xfrm>
            <a:off x="2629166" y="3834025"/>
            <a:ext cx="2725521" cy="26680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2336" t="18743" r="26627" b="49075"/>
          <a:stretch/>
        </p:blipFill>
        <p:spPr>
          <a:xfrm>
            <a:off x="6775341" y="3842275"/>
            <a:ext cx="3091017" cy="26598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28868" t="53082" r="54408" b="17266"/>
          <a:stretch/>
        </p:blipFill>
        <p:spPr>
          <a:xfrm>
            <a:off x="2629166" y="1076529"/>
            <a:ext cx="2675249" cy="2668094"/>
          </a:xfrm>
          <a:prstGeom prst="rect">
            <a:avLst/>
          </a:prstGeom>
        </p:spPr>
      </p:pic>
      <p:sp>
        <p:nvSpPr>
          <p:cNvPr id="9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833004"/>
          </a:xfrm>
        </p:spPr>
        <p:txBody>
          <a:bodyPr>
            <a:normAutofit fontScale="90000"/>
          </a:bodyPr>
          <a:lstStyle/>
          <a:p>
            <a:pPr algn="ctr"/>
            <a:r>
              <a:rPr lang="fr-CA" sz="6000" b="1" dirty="0" smtClean="0"/>
              <a:t>ANSWER</a:t>
            </a:r>
            <a:endParaRPr lang="fr-CA" sz="6000" b="1" dirty="0"/>
          </a:p>
        </p:txBody>
      </p:sp>
    </p:spTree>
    <p:extLst>
      <p:ext uri="{BB962C8B-B14F-4D97-AF65-F5344CB8AC3E}">
        <p14:creationId xmlns:p14="http://schemas.microsoft.com/office/powerpoint/2010/main" val="264871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0351" y="238664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err="1" smtClean="0"/>
              <a:t>Origins</a:t>
            </a:r>
            <a:r>
              <a:rPr lang="fr-CA" sz="6000" b="1" dirty="0" smtClean="0"/>
              <a:t> to 1608</a:t>
            </a:r>
            <a:endParaRPr lang="fr-CA" sz="6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2529" y="1595024"/>
            <a:ext cx="10626943" cy="471088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CA" sz="2800" dirty="0" smtClean="0">
                <a:solidFill>
                  <a:schemeClr val="accent2">
                    <a:lumMod val="50000"/>
                  </a:schemeClr>
                </a:solidFill>
              </a:rPr>
              <a:t>Having reached North America well before the French, </a:t>
            </a:r>
            <a:r>
              <a:rPr lang="en-CA" sz="2800" b="1" dirty="0" smtClean="0">
                <a:solidFill>
                  <a:schemeClr val="accent2">
                    <a:lumMod val="50000"/>
                  </a:schemeClr>
                </a:solidFill>
              </a:rPr>
              <a:t>the Aboriginal peoples developed many survival techniques adapted to the distinctive features of this continent</a:t>
            </a:r>
            <a:r>
              <a:rPr lang="en-CA" sz="28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45720" indent="0">
              <a:buNone/>
            </a:pPr>
            <a:r>
              <a:rPr lang="en-CA" sz="2800" dirty="0" smtClean="0">
                <a:solidFill>
                  <a:schemeClr val="accent2">
                    <a:lumMod val="50000"/>
                  </a:schemeClr>
                </a:solidFill>
              </a:rPr>
              <a:t>Circa 1500, the lives of First Nation peoples were disrupted by the arrival of Europeans. Indeed, during the course of a century, these </a:t>
            </a:r>
            <a:r>
              <a:rPr lang="en-CA" sz="2800" b="1" dirty="0" smtClean="0">
                <a:solidFill>
                  <a:schemeClr val="accent2">
                    <a:lumMod val="50000"/>
                  </a:schemeClr>
                </a:solidFill>
              </a:rPr>
              <a:t>Europeans led various voyages of exploration in the hope of finding riches in this new world</a:t>
            </a:r>
            <a:r>
              <a:rPr lang="en-CA" sz="28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marL="45720" indent="0">
              <a:buNone/>
            </a:pPr>
            <a:r>
              <a:rPr lang="en-CA" sz="2800" dirty="0" smtClean="0">
                <a:solidFill>
                  <a:schemeClr val="accent2">
                    <a:lumMod val="50000"/>
                  </a:schemeClr>
                </a:solidFill>
              </a:rPr>
              <a:t>Intrigued by this continent viewed as wild, different kings of France even attempted to </a:t>
            </a:r>
            <a:r>
              <a:rPr lang="en-CA" sz="2800" b="1" dirty="0" smtClean="0">
                <a:solidFill>
                  <a:schemeClr val="accent2">
                    <a:lumMod val="50000"/>
                  </a:schemeClr>
                </a:solidFill>
              </a:rPr>
              <a:t>colonize it</a:t>
            </a:r>
            <a:r>
              <a:rPr lang="en-CA" sz="2800" dirty="0" smtClean="0">
                <a:solidFill>
                  <a:schemeClr val="accent2">
                    <a:lumMod val="50000"/>
                  </a:schemeClr>
                </a:solidFill>
              </a:rPr>
              <a:t>. This reality drove the French and the Aboriginal peoples to interact evermore increasingly, thus </a:t>
            </a:r>
            <a:r>
              <a:rPr lang="en-CA" sz="2800" b="1" dirty="0" smtClean="0">
                <a:solidFill>
                  <a:schemeClr val="accent2">
                    <a:lumMod val="50000"/>
                  </a:schemeClr>
                </a:solidFill>
              </a:rPr>
              <a:t>definitively transforming each group’s way of life</a:t>
            </a:r>
            <a:r>
              <a:rPr lang="en-CA" sz="28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C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8240" y="2750820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fr-CA" sz="6000" b="1" dirty="0" smtClean="0"/>
              <a:t>First contacts</a:t>
            </a:r>
            <a:endParaRPr lang="fr-CA" sz="6000" b="1" dirty="0"/>
          </a:p>
        </p:txBody>
      </p:sp>
    </p:spTree>
    <p:extLst>
      <p:ext uri="{BB962C8B-B14F-4D97-AF65-F5344CB8AC3E}">
        <p14:creationId xmlns:p14="http://schemas.microsoft.com/office/powerpoint/2010/main" val="27001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s de recherche d'images pour « leif erikson america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4" y="213975"/>
            <a:ext cx="10261193" cy="64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5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s de recherche d'images pour « leif erikson america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61" y="222865"/>
            <a:ext cx="9771079" cy="641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Ã©sultats de recherche d'images pour Â«Â european inland trade routes 15th century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5" y="63213"/>
            <a:ext cx="12202250" cy="67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2077" y="247291"/>
            <a:ext cx="10295584" cy="1296738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err="1" smtClean="0"/>
              <a:t>Fall</a:t>
            </a:r>
            <a:r>
              <a:rPr lang="fr-CA" sz="6000" b="1" dirty="0" smtClean="0"/>
              <a:t> of Constantinople (1453)</a:t>
            </a:r>
            <a:endParaRPr lang="fr-CA" b="1" dirty="0"/>
          </a:p>
        </p:txBody>
      </p:sp>
      <p:pic>
        <p:nvPicPr>
          <p:cNvPr id="10242" name="Picture 2" descr="RÃ©sultats de recherche d'images pour Â«Â carte renaissance prise de constantinople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94" y="1544029"/>
            <a:ext cx="6330950" cy="48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02077" y="247291"/>
            <a:ext cx="10295584" cy="1296738"/>
          </a:xfrm>
        </p:spPr>
        <p:txBody>
          <a:bodyPr>
            <a:noAutofit/>
          </a:bodyPr>
          <a:lstStyle/>
          <a:p>
            <a:pPr algn="ctr"/>
            <a:r>
              <a:rPr lang="fr-CA" sz="6000" b="1" dirty="0" smtClean="0"/>
              <a:t>Renaissance (1300-1600)</a:t>
            </a:r>
            <a:endParaRPr lang="fr-CA" sz="6000" b="1" dirty="0"/>
          </a:p>
        </p:txBody>
      </p:sp>
      <p:pic>
        <p:nvPicPr>
          <p:cNvPr id="12290" name="Picture 2" descr="RÃ©sultats de recherche d'images pour Â«Â european voyages of exploration 16th centuryÂ Â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r="1746" b="10222"/>
          <a:stretch/>
        </p:blipFill>
        <p:spPr bwMode="auto">
          <a:xfrm>
            <a:off x="5282637" y="1544029"/>
            <a:ext cx="6372224" cy="479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2"/>
          <p:cNvSpPr txBox="1">
            <a:spLocks/>
          </p:cNvSpPr>
          <p:nvPr/>
        </p:nvSpPr>
        <p:spPr>
          <a:xfrm>
            <a:off x="758699" y="2939195"/>
            <a:ext cx="4523938" cy="20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 smtClean="0">
                <a:solidFill>
                  <a:schemeClr val="tx2"/>
                </a:solidFill>
              </a:rPr>
              <a:t>Voyages of </a:t>
            </a:r>
            <a:r>
              <a:rPr lang="fr-CA" sz="3200" dirty="0" err="1" smtClean="0">
                <a:solidFill>
                  <a:schemeClr val="tx2"/>
                </a:solidFill>
              </a:rPr>
              <a:t>European</a:t>
            </a:r>
            <a:r>
              <a:rPr lang="fr-CA" sz="3200" dirty="0" smtClean="0">
                <a:solidFill>
                  <a:schemeClr val="tx2"/>
                </a:solidFill>
              </a:rPr>
              <a:t> </a:t>
            </a:r>
            <a:r>
              <a:rPr lang="fr-CA" sz="3200" dirty="0" err="1" smtClean="0">
                <a:solidFill>
                  <a:schemeClr val="tx2"/>
                </a:solidFill>
              </a:rPr>
              <a:t>explorers</a:t>
            </a:r>
            <a:r>
              <a:rPr lang="fr-CA" sz="3200" dirty="0" smtClean="0">
                <a:solidFill>
                  <a:schemeClr val="tx2"/>
                </a:solidFill>
              </a:rPr>
              <a:t> to </a:t>
            </a:r>
            <a:r>
              <a:rPr lang="fr-CA" sz="3200" b="1" dirty="0" err="1" smtClean="0">
                <a:solidFill>
                  <a:schemeClr val="tx2"/>
                </a:solidFill>
              </a:rPr>
              <a:t>find</a:t>
            </a:r>
            <a:r>
              <a:rPr lang="fr-CA" sz="3200" b="1" dirty="0" smtClean="0">
                <a:solidFill>
                  <a:schemeClr val="tx2"/>
                </a:solidFill>
              </a:rPr>
              <a:t> a</a:t>
            </a:r>
            <a:r>
              <a:rPr lang="fr-CA" sz="3200" dirty="0" smtClean="0">
                <a:solidFill>
                  <a:schemeClr val="tx2"/>
                </a:solidFill>
              </a:rPr>
              <a:t> </a:t>
            </a:r>
            <a:r>
              <a:rPr lang="fr-CA" sz="3200" b="1" dirty="0" smtClean="0">
                <a:solidFill>
                  <a:schemeClr val="tx2"/>
                </a:solidFill>
              </a:rPr>
              <a:t>new route to Asia </a:t>
            </a:r>
            <a:r>
              <a:rPr lang="fr-CA" sz="3200" dirty="0" err="1" smtClean="0">
                <a:solidFill>
                  <a:schemeClr val="tx2"/>
                </a:solidFill>
              </a:rPr>
              <a:t>so</a:t>
            </a:r>
            <a:r>
              <a:rPr lang="fr-CA" sz="3200" dirty="0" smtClean="0">
                <a:solidFill>
                  <a:schemeClr val="tx2"/>
                </a:solidFill>
              </a:rPr>
              <a:t> as to </a:t>
            </a:r>
            <a:r>
              <a:rPr lang="fr-CA" sz="3200" b="1" dirty="0" smtClean="0">
                <a:solidFill>
                  <a:schemeClr val="tx2"/>
                </a:solidFill>
              </a:rPr>
              <a:t>gain </a:t>
            </a:r>
            <a:r>
              <a:rPr lang="fr-CA" sz="3200" b="1" dirty="0" err="1" smtClean="0">
                <a:solidFill>
                  <a:schemeClr val="tx2"/>
                </a:solidFill>
              </a:rPr>
              <a:t>wealth</a:t>
            </a:r>
            <a:r>
              <a:rPr lang="fr-CA" sz="3200" dirty="0" smtClean="0">
                <a:solidFill>
                  <a:schemeClr val="tx2"/>
                </a:solidFill>
              </a:rPr>
              <a:t>.</a:t>
            </a:r>
            <a:endParaRPr lang="fr-CA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Ã©sultats de recherche d'images pour Â«Â european voyages of exploration 16th centuryÂ Â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r="1746" b="10222"/>
          <a:stretch/>
        </p:blipFill>
        <p:spPr bwMode="auto">
          <a:xfrm>
            <a:off x="1543050" y="2011"/>
            <a:ext cx="9105901" cy="685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fr-CA" sz="6000" b="1" dirty="0" smtClean="0"/>
              <a:t>MULTIPLE CHOICE 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58239" y="1604010"/>
            <a:ext cx="9875521" cy="48128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b="1" dirty="0" smtClean="0">
                <a:solidFill>
                  <a:schemeClr val="tx2"/>
                </a:solidFill>
              </a:rPr>
              <a:t>What was the first natural resource that Europeans exploited in North America?</a:t>
            </a:r>
          </a:p>
          <a:p>
            <a:pPr marL="45720" indent="0">
              <a:buNone/>
            </a:pPr>
            <a:endParaRPr lang="en-CA" sz="3200" b="1" dirty="0">
              <a:solidFill>
                <a:schemeClr val="tx2"/>
              </a:solidFill>
            </a:endParaRPr>
          </a:p>
          <a:p>
            <a:pPr marL="560070" indent="-514350">
              <a:buAutoNum type="alphaUcPeriod"/>
            </a:pPr>
            <a:r>
              <a:rPr lang="en-CA" sz="3200" dirty="0" smtClean="0">
                <a:solidFill>
                  <a:schemeClr val="tx2"/>
                </a:solidFill>
              </a:rPr>
              <a:t>Marijuana</a:t>
            </a:r>
          </a:p>
          <a:p>
            <a:pPr marL="560070" indent="-514350">
              <a:buAutoNum type="alphaUcPeriod"/>
            </a:pPr>
            <a:r>
              <a:rPr lang="en-CA" sz="3200" dirty="0" smtClean="0">
                <a:solidFill>
                  <a:schemeClr val="tx2"/>
                </a:solidFill>
              </a:rPr>
              <a:t>Furs</a:t>
            </a:r>
          </a:p>
          <a:p>
            <a:pPr marL="560070" indent="-514350">
              <a:buAutoNum type="alphaUcPeriod"/>
            </a:pPr>
            <a:r>
              <a:rPr lang="en-CA" sz="3200" dirty="0" smtClean="0">
                <a:solidFill>
                  <a:schemeClr val="tx2"/>
                </a:solidFill>
              </a:rPr>
              <a:t>Fish</a:t>
            </a:r>
          </a:p>
        </p:txBody>
      </p:sp>
      <p:pic>
        <p:nvPicPr>
          <p:cNvPr id="5" name="Picture 2" descr="Résultats de recherche d'images pour « cod fish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0" y="3486078"/>
            <a:ext cx="762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48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4286" y="238665"/>
            <a:ext cx="11714671" cy="1356360"/>
          </a:xfrm>
        </p:spPr>
        <p:txBody>
          <a:bodyPr>
            <a:noAutofit/>
          </a:bodyPr>
          <a:lstStyle/>
          <a:p>
            <a:pPr algn="ctr"/>
            <a:r>
              <a:rPr lang="fr-CA" b="1" dirty="0" err="1" smtClean="0"/>
              <a:t>Europeans</a:t>
            </a:r>
            <a:r>
              <a:rPr lang="fr-CA" b="1" dirty="0" smtClean="0"/>
              <a:t> </a:t>
            </a:r>
            <a:r>
              <a:rPr lang="fr-CA" b="1" dirty="0" err="1" smtClean="0"/>
              <a:t>fishing</a:t>
            </a:r>
            <a:r>
              <a:rPr lang="fr-CA" b="1" dirty="0" smtClean="0"/>
              <a:t> and </a:t>
            </a:r>
            <a:r>
              <a:rPr lang="fr-CA" b="1" dirty="0" err="1" smtClean="0"/>
              <a:t>whaling</a:t>
            </a:r>
            <a:r>
              <a:rPr lang="fr-CA" b="1" dirty="0" smtClean="0"/>
              <a:t> in the                Gulf of St. Lawrence (end of 15th </a:t>
            </a:r>
            <a:r>
              <a:rPr lang="fr-CA" b="1" dirty="0" err="1" smtClean="0"/>
              <a:t>century</a:t>
            </a:r>
            <a:r>
              <a:rPr lang="fr-CA" b="1" dirty="0" smtClean="0"/>
              <a:t>)</a:t>
            </a:r>
            <a:endParaRPr lang="fr-CA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7948" t="17988" r="28891" b="26038"/>
          <a:stretch/>
        </p:blipFill>
        <p:spPr>
          <a:xfrm>
            <a:off x="2790643" y="1672662"/>
            <a:ext cx="6581955" cy="48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5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0142" t="17232" r="31297" b="31824"/>
          <a:stretch/>
        </p:blipFill>
        <p:spPr>
          <a:xfrm>
            <a:off x="2912853" y="1707168"/>
            <a:ext cx="6366294" cy="4730915"/>
          </a:xfrm>
          <a:prstGeom prst="rect">
            <a:avLst/>
          </a:prstGeom>
        </p:spPr>
      </p:pic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224286" y="238665"/>
            <a:ext cx="11714671" cy="1356360"/>
          </a:xfrm>
        </p:spPr>
        <p:txBody>
          <a:bodyPr>
            <a:noAutofit/>
          </a:bodyPr>
          <a:lstStyle/>
          <a:p>
            <a:pPr algn="ctr"/>
            <a:r>
              <a:rPr lang="fr-CA" b="1" dirty="0" smtClean="0"/>
              <a:t>Cod </a:t>
            </a:r>
            <a:r>
              <a:rPr lang="fr-CA" b="1" dirty="0" err="1" smtClean="0"/>
              <a:t>fishing</a:t>
            </a:r>
            <a:r>
              <a:rPr lang="fr-CA" b="1" dirty="0" smtClean="0"/>
              <a:t> in the Gulf of St. Lawrence </a:t>
            </a:r>
            <a:br>
              <a:rPr lang="fr-CA" b="1" dirty="0" smtClean="0"/>
            </a:br>
            <a:r>
              <a:rPr lang="fr-CA" b="1" dirty="0" smtClean="0"/>
              <a:t>(end of 15th </a:t>
            </a:r>
            <a:r>
              <a:rPr lang="fr-CA" b="1" dirty="0" err="1" smtClean="0"/>
              <a:t>century</a:t>
            </a:r>
            <a:r>
              <a:rPr lang="fr-CA" b="1" dirty="0" smtClean="0"/>
              <a:t>)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2804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292" y="2259618"/>
            <a:ext cx="11697417" cy="2338765"/>
          </a:xfrm>
        </p:spPr>
        <p:txBody>
          <a:bodyPr>
            <a:noAutofit/>
          </a:bodyPr>
          <a:lstStyle/>
          <a:p>
            <a:pPr algn="ctr"/>
            <a:r>
              <a:rPr lang="en-CA" sz="6000" b="1" dirty="0" smtClean="0"/>
              <a:t>First occupants of the territory</a:t>
            </a:r>
            <a:br>
              <a:rPr lang="en-CA" sz="6000" b="1" dirty="0" smtClean="0"/>
            </a:br>
            <a:r>
              <a:rPr lang="en-CA" sz="6000" b="1" dirty="0" smtClean="0"/>
              <a:t/>
            </a:r>
            <a:br>
              <a:rPr lang="en-CA" sz="6000" b="1" dirty="0" smtClean="0"/>
            </a:br>
            <a:r>
              <a:rPr lang="en-CA" sz="4000" b="1" i="1" dirty="0" smtClean="0"/>
              <a:t>How did human beings reach the American continent?</a:t>
            </a: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25380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4287" y="232913"/>
            <a:ext cx="11740551" cy="1474255"/>
          </a:xfrm>
        </p:spPr>
        <p:txBody>
          <a:bodyPr>
            <a:noAutofit/>
          </a:bodyPr>
          <a:lstStyle/>
          <a:p>
            <a:pPr algn="ctr"/>
            <a:r>
              <a:rPr lang="fr-CA" b="1" dirty="0" smtClean="0"/>
              <a:t>Trade </a:t>
            </a:r>
            <a:r>
              <a:rPr lang="fr-CA" b="1" dirty="0" err="1" smtClean="0"/>
              <a:t>between</a:t>
            </a:r>
            <a:r>
              <a:rPr lang="fr-CA" b="1" dirty="0" smtClean="0"/>
              <a:t> </a:t>
            </a:r>
            <a:r>
              <a:rPr lang="fr-CA" b="1" dirty="0" err="1" smtClean="0"/>
              <a:t>Europeans</a:t>
            </a:r>
            <a:r>
              <a:rPr lang="fr-CA" b="1" dirty="0" smtClean="0"/>
              <a:t> and </a:t>
            </a:r>
            <a:r>
              <a:rPr lang="fr-CA" b="1" dirty="0" err="1" smtClean="0"/>
              <a:t>Aboriginals</a:t>
            </a:r>
            <a:r>
              <a:rPr lang="fr-CA" b="1" dirty="0" smtClean="0"/>
              <a:t/>
            </a:r>
            <a:br>
              <a:rPr lang="fr-CA" b="1" dirty="0" smtClean="0"/>
            </a:br>
            <a:r>
              <a:rPr lang="fr-CA" b="1" dirty="0" smtClean="0"/>
              <a:t>(end of 15th </a:t>
            </a:r>
            <a:r>
              <a:rPr lang="fr-CA" b="1" dirty="0" err="1" smtClean="0"/>
              <a:t>century</a:t>
            </a:r>
            <a:r>
              <a:rPr lang="fr-CA" b="1" dirty="0" smtClean="0"/>
              <a:t>)</a:t>
            </a:r>
            <a:endParaRPr lang="fr-CA" b="1" dirty="0"/>
          </a:p>
        </p:txBody>
      </p:sp>
      <p:pic>
        <p:nvPicPr>
          <p:cNvPr id="4" name="Picture 2" descr="http://biblio.alloprof.qc.ca/ImagesDesFiches/7500-7999-Histoire-deuxieme-cycle/7614/7614i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62" y="1707168"/>
            <a:ext cx="6479876" cy="478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3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ésultats de recherche d'images pour « la nouvelle france vers 1745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09" y="683672"/>
            <a:ext cx="7556357" cy="549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 txBox="1">
            <a:spLocks/>
          </p:cNvSpPr>
          <p:nvPr/>
        </p:nvSpPr>
        <p:spPr>
          <a:xfrm>
            <a:off x="663808" y="1909613"/>
            <a:ext cx="3356101" cy="303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dirty="0" smtClean="0">
                <a:solidFill>
                  <a:schemeClr val="tx2"/>
                </a:solidFill>
              </a:rPr>
              <a:t>Trading </a:t>
            </a:r>
            <a:r>
              <a:rPr lang="fr-CA" sz="3200" dirty="0" err="1" smtClean="0">
                <a:solidFill>
                  <a:schemeClr val="tx2"/>
                </a:solidFill>
              </a:rPr>
              <a:t>contributed</a:t>
            </a:r>
            <a:r>
              <a:rPr lang="fr-CA" sz="3200" dirty="0" smtClean="0">
                <a:solidFill>
                  <a:schemeClr val="tx2"/>
                </a:solidFill>
              </a:rPr>
              <a:t> to the </a:t>
            </a:r>
            <a:r>
              <a:rPr lang="fr-CA" sz="3200" b="1" dirty="0" smtClean="0">
                <a:solidFill>
                  <a:schemeClr val="tx2"/>
                </a:solidFill>
              </a:rPr>
              <a:t>first </a:t>
            </a:r>
            <a:r>
              <a:rPr lang="fr-CA" sz="3200" b="1" dirty="0" err="1" smtClean="0">
                <a:solidFill>
                  <a:schemeClr val="tx2"/>
                </a:solidFill>
              </a:rPr>
              <a:t>European</a:t>
            </a:r>
            <a:r>
              <a:rPr lang="fr-CA" sz="3200" b="1" dirty="0" smtClean="0">
                <a:solidFill>
                  <a:schemeClr val="tx2"/>
                </a:solidFill>
              </a:rPr>
              <a:t> explorations of </a:t>
            </a:r>
            <a:r>
              <a:rPr lang="fr-CA" sz="3200" b="1" dirty="0" err="1" smtClean="0">
                <a:solidFill>
                  <a:schemeClr val="tx2"/>
                </a:solidFill>
              </a:rPr>
              <a:t>North</a:t>
            </a:r>
            <a:r>
              <a:rPr lang="fr-CA" sz="3200" b="1" dirty="0" smtClean="0">
                <a:solidFill>
                  <a:schemeClr val="tx2"/>
                </a:solidFill>
              </a:rPr>
              <a:t> </a:t>
            </a:r>
            <a:r>
              <a:rPr lang="fr-CA" sz="3200" b="1" dirty="0" err="1" smtClean="0">
                <a:solidFill>
                  <a:schemeClr val="tx2"/>
                </a:solidFill>
              </a:rPr>
              <a:t>America</a:t>
            </a:r>
            <a:r>
              <a:rPr lang="fr-CA" sz="3200" b="1" dirty="0" smtClean="0">
                <a:solidFill>
                  <a:schemeClr val="tx2"/>
                </a:solidFill>
              </a:rPr>
              <a:t> </a:t>
            </a:r>
            <a:r>
              <a:rPr lang="fr-CA" sz="3200" dirty="0" smtClean="0">
                <a:solidFill>
                  <a:schemeClr val="tx2"/>
                </a:solidFill>
              </a:rPr>
              <a:t>in the 16th </a:t>
            </a:r>
            <a:r>
              <a:rPr lang="fr-CA" sz="3200" dirty="0" err="1" smtClean="0">
                <a:solidFill>
                  <a:schemeClr val="tx2"/>
                </a:solidFill>
              </a:rPr>
              <a:t>century</a:t>
            </a:r>
            <a:r>
              <a:rPr lang="fr-CA" sz="3200" dirty="0" smtClean="0">
                <a:solidFill>
                  <a:schemeClr val="tx2"/>
                </a:solidFill>
              </a:rPr>
              <a:t>.</a:t>
            </a:r>
            <a:endParaRPr lang="fr-CA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8240" y="2750820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fr-CA" sz="6000" b="1" dirty="0" smtClean="0"/>
              <a:t>French exploration and occupation of the </a:t>
            </a:r>
            <a:r>
              <a:rPr lang="fr-CA" sz="6000" b="1" dirty="0" err="1" smtClean="0"/>
              <a:t>territory</a:t>
            </a:r>
            <a:endParaRPr lang="fr-CA" sz="6000" b="1" dirty="0"/>
          </a:p>
        </p:txBody>
      </p:sp>
    </p:spTree>
    <p:extLst>
      <p:ext uri="{BB962C8B-B14F-4D97-AF65-F5344CB8AC3E}">
        <p14:creationId xmlns:p14="http://schemas.microsoft.com/office/powerpoint/2010/main" val="90424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5213" y="247291"/>
            <a:ext cx="11712372" cy="1356360"/>
          </a:xfrm>
        </p:spPr>
        <p:txBody>
          <a:bodyPr>
            <a:noAutofit/>
          </a:bodyPr>
          <a:lstStyle/>
          <a:p>
            <a:pPr algn="ctr"/>
            <a:r>
              <a:rPr lang="fr-CA" sz="6000" b="1" dirty="0" smtClean="0"/>
              <a:t>Jacques Cartier (French explorer)</a:t>
            </a:r>
            <a:endParaRPr lang="fr-CA" sz="6000" b="1" dirty="0"/>
          </a:p>
        </p:txBody>
      </p:sp>
      <p:pic>
        <p:nvPicPr>
          <p:cNvPr id="5" name="Picture 6" descr="http://biblio.alloprof.qc.ca/ImagesDesFiches/7000-7499-Histoire-premier-cycle/7059/7059i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27" y="1603651"/>
            <a:ext cx="3350544" cy="47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TRUE or FALSE 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09"/>
            <a:ext cx="7505700" cy="194129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One of </a:t>
            </a:r>
            <a:r>
              <a:rPr lang="en-CA" sz="3200" b="1" dirty="0" smtClean="0">
                <a:solidFill>
                  <a:schemeClr val="tx2"/>
                </a:solidFill>
              </a:rPr>
              <a:t>Jacques Cartier’s contributions </a:t>
            </a:r>
            <a:r>
              <a:rPr lang="en-CA" sz="3200" dirty="0" smtClean="0">
                <a:solidFill>
                  <a:schemeClr val="tx2"/>
                </a:solidFill>
              </a:rPr>
              <a:t>to European knowledge of northeastern North America was</a:t>
            </a:r>
            <a:r>
              <a:rPr lang="en-CA" sz="3200" b="1" dirty="0" smtClean="0">
                <a:solidFill>
                  <a:schemeClr val="tx2"/>
                </a:solidFill>
              </a:rPr>
              <a:t> the discovery of a route to Asia</a:t>
            </a:r>
            <a:r>
              <a:rPr lang="en-CA" sz="3200" dirty="0" smtClean="0">
                <a:solidFill>
                  <a:schemeClr val="tx2"/>
                </a:solidFill>
              </a:rPr>
              <a:t>. </a:t>
            </a:r>
          </a:p>
          <a:p>
            <a:pPr marL="45720" indent="0">
              <a:buNone/>
            </a:pPr>
            <a:endParaRPr lang="en-CA" sz="3200" b="1" dirty="0">
              <a:solidFill>
                <a:schemeClr val="tx2"/>
              </a:solidFill>
            </a:endParaRPr>
          </a:p>
        </p:txBody>
      </p:sp>
      <p:pic>
        <p:nvPicPr>
          <p:cNvPr id="7" name="Picture 6" descr="http://biblio.alloprof.qc.ca/ImagesDesFiches/7000-7499-Histoire-premier-cycle/7059/7059i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56" y="1604010"/>
            <a:ext cx="3350544" cy="47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419100" y="4379495"/>
            <a:ext cx="7505700" cy="7700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orbel" pitchFamily="34" charset="0"/>
              <a:buNone/>
            </a:pPr>
            <a:r>
              <a:rPr lang="en-CA" sz="5400" b="1" dirty="0" smtClean="0">
                <a:solidFill>
                  <a:srgbClr val="FF0000"/>
                </a:solidFill>
              </a:rPr>
              <a:t>FALSE!</a:t>
            </a:r>
            <a:endParaRPr lang="en-CA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3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TRUE or FALSE 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09"/>
            <a:ext cx="7505700" cy="194129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One of </a:t>
            </a:r>
            <a:r>
              <a:rPr lang="en-CA" sz="3200" b="1" dirty="0" smtClean="0">
                <a:solidFill>
                  <a:schemeClr val="tx2"/>
                </a:solidFill>
              </a:rPr>
              <a:t>Jacques Cartier’s contributions </a:t>
            </a:r>
            <a:r>
              <a:rPr lang="en-CA" sz="3200" dirty="0" smtClean="0">
                <a:solidFill>
                  <a:schemeClr val="tx2"/>
                </a:solidFill>
              </a:rPr>
              <a:t>to European knowledge of northeastern North America was</a:t>
            </a:r>
            <a:r>
              <a:rPr lang="en-CA" sz="3200" b="1" dirty="0" smtClean="0">
                <a:solidFill>
                  <a:schemeClr val="tx2"/>
                </a:solidFill>
              </a:rPr>
              <a:t> the discovery of lots of gold and riches</a:t>
            </a:r>
            <a:r>
              <a:rPr lang="en-CA" sz="3200" dirty="0" smtClean="0">
                <a:solidFill>
                  <a:schemeClr val="tx2"/>
                </a:solidFill>
              </a:rPr>
              <a:t>.</a:t>
            </a:r>
            <a:endParaRPr lang="en-CA" sz="3200" b="1" dirty="0">
              <a:solidFill>
                <a:schemeClr val="tx2"/>
              </a:solidFill>
            </a:endParaRPr>
          </a:p>
        </p:txBody>
      </p:sp>
      <p:pic>
        <p:nvPicPr>
          <p:cNvPr id="7" name="Picture 6" descr="http://biblio.alloprof.qc.ca/ImagesDesFiches/7000-7499-Histoire-premier-cycle/7059/7059i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56" y="1604010"/>
            <a:ext cx="3350544" cy="47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419100" y="4379495"/>
            <a:ext cx="7505700" cy="7700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orbel" pitchFamily="34" charset="0"/>
              <a:buNone/>
            </a:pPr>
            <a:r>
              <a:rPr lang="en-CA" sz="5400" b="1" dirty="0" smtClean="0">
                <a:solidFill>
                  <a:srgbClr val="FF0000"/>
                </a:solidFill>
              </a:rPr>
              <a:t>FALSE!</a:t>
            </a:r>
            <a:endParaRPr lang="en-CA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TRUE or FALSE 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09"/>
            <a:ext cx="7505700" cy="229513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One of </a:t>
            </a:r>
            <a:r>
              <a:rPr lang="en-CA" sz="3200" b="1" dirty="0" smtClean="0">
                <a:solidFill>
                  <a:schemeClr val="tx2"/>
                </a:solidFill>
              </a:rPr>
              <a:t>Jacques Cartier’s contributions </a:t>
            </a:r>
            <a:r>
              <a:rPr lang="en-CA" sz="3200" dirty="0" smtClean="0">
                <a:solidFill>
                  <a:schemeClr val="tx2"/>
                </a:solidFill>
              </a:rPr>
              <a:t>to European knowledge of northeastern North America was</a:t>
            </a:r>
            <a:r>
              <a:rPr lang="en-CA" sz="3200" b="1" dirty="0" smtClean="0">
                <a:solidFill>
                  <a:schemeClr val="tx2"/>
                </a:solidFill>
              </a:rPr>
              <a:t> the exploration and mapping out of the Gulf and Valley of St. Lawrence</a:t>
            </a:r>
            <a:r>
              <a:rPr lang="en-CA" sz="3200" dirty="0" smtClean="0">
                <a:solidFill>
                  <a:schemeClr val="tx2"/>
                </a:solidFill>
              </a:rPr>
              <a:t>.</a:t>
            </a:r>
            <a:endParaRPr lang="en-CA" sz="3200" b="1" dirty="0">
              <a:solidFill>
                <a:schemeClr val="tx2"/>
              </a:solidFill>
            </a:endParaRPr>
          </a:p>
        </p:txBody>
      </p:sp>
      <p:pic>
        <p:nvPicPr>
          <p:cNvPr id="7" name="Picture 6" descr="http://biblio.alloprof.qc.ca/ImagesDesFiches/7000-7499-Histoire-premier-cycle/7059/7059i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56" y="1604010"/>
            <a:ext cx="3350544" cy="477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419100" y="4379495"/>
            <a:ext cx="7505700" cy="7700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orbel" pitchFamily="34" charset="0"/>
              <a:buNone/>
            </a:pPr>
            <a:r>
              <a:rPr lang="en-CA" sz="5400" b="1" dirty="0" smtClean="0">
                <a:solidFill>
                  <a:srgbClr val="92D050"/>
                </a:solidFill>
              </a:rPr>
              <a:t>TRUE!</a:t>
            </a:r>
            <a:endParaRPr lang="en-CA" sz="5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4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ésultats de recherche d'images pour « jacques cartier croix nouvelle france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85" y="1694503"/>
            <a:ext cx="8165673" cy="475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2"/>
          <p:cNvSpPr txBox="1">
            <a:spLocks/>
          </p:cNvSpPr>
          <p:nvPr/>
        </p:nvSpPr>
        <p:spPr>
          <a:xfrm>
            <a:off x="224285" y="228779"/>
            <a:ext cx="11725275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4800" b="1" dirty="0" smtClean="0"/>
              <a:t>The 3 voyages of Jacques Cartier to Canada</a:t>
            </a:r>
          </a:p>
          <a:p>
            <a:pPr algn="ctr"/>
            <a:r>
              <a:rPr lang="fr-CA" sz="4800" b="1" dirty="0" smtClean="0"/>
              <a:t>(1534-1542)</a:t>
            </a:r>
            <a:endParaRPr lang="fr-CA" sz="4800" b="1" dirty="0"/>
          </a:p>
        </p:txBody>
      </p:sp>
    </p:spTree>
    <p:extLst>
      <p:ext uri="{BB962C8B-B14F-4D97-AF65-F5344CB8AC3E}">
        <p14:creationId xmlns:p14="http://schemas.microsoft.com/office/powerpoint/2010/main" val="27811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s de recherche d'images pour « jacques cartier croix nouvelle france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46" y="328565"/>
            <a:ext cx="8898109" cy="620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9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puis le dÃ©but, les FranÃ§ais ont Ã©tÃ© forcÃ©s dâavoir des liens forts avec les AmÃ©rindiens. Ci-dessus, une reprÃ©sentation de la rencontre de Jacques Cartier avec les autochtones dâHochelaga en 1535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12" y="362309"/>
            <a:ext cx="8066724" cy="516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54012" y="5525793"/>
            <a:ext cx="8066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i="1" dirty="0" err="1" smtClean="0">
                <a:solidFill>
                  <a:schemeClr val="accent2">
                    <a:lumMod val="50000"/>
                  </a:schemeClr>
                </a:solidFill>
              </a:rPr>
              <a:t>Representation</a:t>
            </a:r>
            <a:r>
              <a:rPr lang="fr-CA" sz="3200" i="1" dirty="0" smtClean="0">
                <a:solidFill>
                  <a:schemeClr val="accent2">
                    <a:lumMod val="50000"/>
                  </a:schemeClr>
                </a:solidFill>
              </a:rPr>
              <a:t> of Jacques Cartier meeting Hochelaga </a:t>
            </a:r>
            <a:r>
              <a:rPr lang="fr-CA" sz="3200" i="1" dirty="0" err="1" smtClean="0">
                <a:solidFill>
                  <a:schemeClr val="accent2">
                    <a:lumMod val="50000"/>
                  </a:schemeClr>
                </a:solidFill>
              </a:rPr>
              <a:t>Aboriginals</a:t>
            </a:r>
            <a:r>
              <a:rPr lang="fr-CA" sz="3200" i="1" dirty="0" smtClean="0">
                <a:solidFill>
                  <a:schemeClr val="accent2">
                    <a:lumMod val="50000"/>
                  </a:schemeClr>
                </a:solidFill>
              </a:rPr>
              <a:t> in 1535.</a:t>
            </a:r>
            <a:endParaRPr lang="fr-CA" sz="32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58240" y="247650"/>
            <a:ext cx="987552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fr-CA" sz="6000" b="1" dirty="0" smtClean="0"/>
              <a:t>MULTIPLE CHOICE QUESTION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10"/>
            <a:ext cx="6735679" cy="481283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According to the Bering land bridge migration theory, </a:t>
            </a:r>
            <a:r>
              <a:rPr lang="en-CA" sz="3200" b="1" dirty="0" smtClean="0">
                <a:solidFill>
                  <a:schemeClr val="tx2"/>
                </a:solidFill>
              </a:rPr>
              <a:t>what continent did the nomads who originally settled northeastern America come from?</a:t>
            </a:r>
            <a:endParaRPr lang="en-CA" sz="32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en-CA" sz="3200" b="1" dirty="0">
              <a:solidFill>
                <a:schemeClr val="tx2"/>
              </a:solidFill>
            </a:endParaRPr>
          </a:p>
          <a:p>
            <a:pPr marL="560070" indent="-514350">
              <a:buAutoNum type="alphaUcPeriod"/>
            </a:pPr>
            <a:r>
              <a:rPr lang="en-CA" sz="3200" dirty="0" smtClean="0">
                <a:solidFill>
                  <a:schemeClr val="tx2"/>
                </a:solidFill>
              </a:rPr>
              <a:t>Africa</a:t>
            </a:r>
          </a:p>
          <a:p>
            <a:pPr marL="560070" indent="-514350">
              <a:buAutoNum type="alphaUcPeriod"/>
            </a:pPr>
            <a:r>
              <a:rPr lang="en-CA" sz="3200" dirty="0" smtClean="0">
                <a:solidFill>
                  <a:schemeClr val="tx2"/>
                </a:solidFill>
              </a:rPr>
              <a:t>Asia</a:t>
            </a:r>
          </a:p>
          <a:p>
            <a:pPr marL="560070" indent="-514350">
              <a:buAutoNum type="alphaUcPeriod"/>
            </a:pPr>
            <a:r>
              <a:rPr lang="en-CA" sz="3200" dirty="0" smtClean="0">
                <a:solidFill>
                  <a:schemeClr val="tx2"/>
                </a:solidFill>
              </a:rPr>
              <a:t>Europe</a:t>
            </a:r>
          </a:p>
        </p:txBody>
      </p:sp>
      <p:pic>
        <p:nvPicPr>
          <p:cNvPr id="5" name="Picture 2" descr="http://www.rcinet.ca/english/illustration/htmleditor/First%20Peoples%20of%20the%20New%20Wor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79" y="2960370"/>
            <a:ext cx="4472105" cy="29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4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032295" y="871268"/>
            <a:ext cx="10127411" cy="5115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u="sng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Jacques Cartier (France):</a:t>
            </a:r>
          </a:p>
          <a:p>
            <a:pPr lvl="1"/>
            <a:r>
              <a:rPr lang="en-CA" sz="30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After 2 voyages: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rgbClr val="FF0000"/>
                </a:solidFill>
                <a:effectLst/>
              </a:rPr>
              <a:t>Failed to find a route to Asia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rgbClr val="FF0000"/>
                </a:solidFill>
                <a:effectLst/>
              </a:rPr>
              <a:t>Failed to find gold and riches</a:t>
            </a:r>
            <a:endParaRPr lang="en-CA" sz="2800" dirty="0" smtClean="0">
              <a:solidFill>
                <a:srgbClr val="FF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rgbClr val="00B050"/>
                </a:solidFill>
              </a:rPr>
              <a:t>Explored </a:t>
            </a:r>
            <a:r>
              <a:rPr lang="en-CA" sz="2800" dirty="0">
                <a:solidFill>
                  <a:srgbClr val="00B050"/>
                </a:solidFill>
              </a:rPr>
              <a:t>and mapped out the Gulf of St. Lawrence and the St. Lawrence Valley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srgbClr val="00B050"/>
                </a:solidFill>
              </a:rPr>
              <a:t>Claimed land in the name of the king of </a:t>
            </a:r>
            <a:r>
              <a:rPr lang="en-CA" sz="2800" dirty="0" smtClean="0">
                <a:solidFill>
                  <a:srgbClr val="00B050"/>
                </a:solidFill>
              </a:rPr>
              <a:t>Francis I </a:t>
            </a:r>
            <a:r>
              <a:rPr lang="en-CA" sz="2800" dirty="0">
                <a:solidFill>
                  <a:srgbClr val="00B050"/>
                </a:solidFill>
              </a:rPr>
              <a:t>(zone of French influence)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srgbClr val="00B050"/>
                </a:solidFill>
              </a:rPr>
              <a:t>Made contact with </a:t>
            </a:r>
            <a:r>
              <a:rPr lang="en-CA" sz="2800" dirty="0" smtClean="0">
                <a:solidFill>
                  <a:srgbClr val="00B050"/>
                </a:solidFill>
              </a:rPr>
              <a:t>the native </a:t>
            </a:r>
            <a:r>
              <a:rPr lang="en-CA" sz="2800" dirty="0">
                <a:solidFill>
                  <a:srgbClr val="00B050"/>
                </a:solidFill>
              </a:rPr>
              <a:t>population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800" dirty="0">
                <a:solidFill>
                  <a:srgbClr val="00B050"/>
                </a:solidFill>
              </a:rPr>
              <a:t>Located valuable </a:t>
            </a:r>
            <a:r>
              <a:rPr lang="en-CA" sz="2800" dirty="0" smtClean="0">
                <a:solidFill>
                  <a:srgbClr val="00B050"/>
                </a:solidFill>
              </a:rPr>
              <a:t>resources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rgbClr val="00B050"/>
                </a:solidFill>
              </a:rPr>
              <a:t>Attempted to establish a colony.</a:t>
            </a:r>
            <a:endParaRPr lang="en-CA" sz="2800" dirty="0">
              <a:solidFill>
                <a:srgbClr val="00B05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CA" sz="2800" dirty="0" smtClean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347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7456" y="1121434"/>
            <a:ext cx="11197088" cy="47704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4400" b="1" u="sng" dirty="0" smtClean="0">
                <a:solidFill>
                  <a:srgbClr val="92D050"/>
                </a:solidFill>
              </a:rPr>
              <a:t>4 </a:t>
            </a:r>
            <a:r>
              <a:rPr lang="fr-CA" sz="4400" b="1" u="sng" dirty="0" err="1" smtClean="0">
                <a:solidFill>
                  <a:srgbClr val="92D050"/>
                </a:solidFill>
              </a:rPr>
              <a:t>valuable</a:t>
            </a:r>
            <a:r>
              <a:rPr lang="fr-CA" sz="4400" b="1" u="sng" dirty="0" smtClean="0">
                <a:solidFill>
                  <a:srgbClr val="92D050"/>
                </a:solidFill>
              </a:rPr>
              <a:t> </a:t>
            </a:r>
            <a:r>
              <a:rPr lang="fr-CA" sz="4400" b="1" u="sng" dirty="0" err="1" smtClean="0">
                <a:solidFill>
                  <a:srgbClr val="92D050"/>
                </a:solidFill>
              </a:rPr>
              <a:t>resources</a:t>
            </a:r>
            <a:r>
              <a:rPr lang="fr-CA" sz="4400" b="1" u="sng" dirty="0" smtClean="0">
                <a:solidFill>
                  <a:srgbClr val="92D050"/>
                </a:solidFill>
              </a:rPr>
              <a:t> </a:t>
            </a:r>
            <a:r>
              <a:rPr lang="fr-CA" sz="4400" b="1" u="sng" dirty="0" err="1" smtClean="0">
                <a:solidFill>
                  <a:srgbClr val="92D050"/>
                </a:solidFill>
              </a:rPr>
              <a:t>found</a:t>
            </a:r>
            <a:r>
              <a:rPr lang="fr-CA" sz="4400" b="1" u="sng" dirty="0" smtClean="0">
                <a:solidFill>
                  <a:srgbClr val="92D050"/>
                </a:solidFill>
              </a:rPr>
              <a:t> by Jacques Cartier in New France:</a:t>
            </a:r>
          </a:p>
          <a:p>
            <a:pPr marL="0" indent="0">
              <a:buNone/>
            </a:pPr>
            <a:r>
              <a:rPr lang="fr-CA" sz="4400" dirty="0" smtClean="0">
                <a:solidFill>
                  <a:srgbClr val="92D050"/>
                </a:solidFill>
              </a:rPr>
              <a:t>F</a:t>
            </a:r>
            <a:r>
              <a:rPr lang="fr-CA" sz="4400" dirty="0" smtClean="0"/>
              <a:t>ish</a:t>
            </a:r>
          </a:p>
          <a:p>
            <a:pPr marL="0" indent="0">
              <a:buNone/>
            </a:pPr>
            <a:r>
              <a:rPr lang="fr-CA" sz="4400" dirty="0" smtClean="0">
                <a:solidFill>
                  <a:srgbClr val="92D050"/>
                </a:solidFill>
              </a:rPr>
              <a:t>F</a:t>
            </a:r>
            <a:r>
              <a:rPr lang="fr-CA" sz="4400" dirty="0" smtClean="0"/>
              <a:t>urs</a:t>
            </a:r>
          </a:p>
          <a:p>
            <a:pPr marL="0" indent="0">
              <a:buNone/>
            </a:pPr>
            <a:r>
              <a:rPr lang="fr-CA" sz="4400" dirty="0" err="1" smtClean="0">
                <a:solidFill>
                  <a:srgbClr val="92D050"/>
                </a:solidFill>
              </a:rPr>
              <a:t>F</a:t>
            </a:r>
            <a:r>
              <a:rPr lang="fr-CA" sz="4400" dirty="0" err="1" smtClean="0"/>
              <a:t>orests</a:t>
            </a:r>
            <a:r>
              <a:rPr lang="fr-CA" sz="4400" dirty="0" smtClean="0"/>
              <a:t> (</a:t>
            </a:r>
            <a:r>
              <a:rPr lang="fr-CA" sz="4400" dirty="0" err="1" smtClean="0"/>
              <a:t>timber</a:t>
            </a:r>
            <a:r>
              <a:rPr lang="fr-CA" sz="4400" dirty="0" smtClean="0"/>
              <a:t>)</a:t>
            </a:r>
          </a:p>
          <a:p>
            <a:pPr marL="0" indent="0">
              <a:buNone/>
            </a:pPr>
            <a:r>
              <a:rPr lang="fr-CA" sz="4400" dirty="0" err="1" smtClean="0">
                <a:solidFill>
                  <a:srgbClr val="92D050"/>
                </a:solidFill>
              </a:rPr>
              <a:t>F</a:t>
            </a:r>
            <a:r>
              <a:rPr lang="fr-CA" sz="4400" dirty="0" err="1" smtClean="0"/>
              <a:t>arming</a:t>
            </a:r>
            <a:r>
              <a:rPr lang="fr-CA" sz="4400" dirty="0" smtClean="0"/>
              <a:t> </a:t>
            </a:r>
            <a:r>
              <a:rPr lang="fr-CA" sz="4000" dirty="0" smtClean="0"/>
              <a:t>(arable land / </a:t>
            </a:r>
            <a:r>
              <a:rPr lang="fr-CA" sz="4000" dirty="0" err="1" smtClean="0"/>
              <a:t>soil</a:t>
            </a:r>
            <a:r>
              <a:rPr lang="fr-CA" sz="4000" dirty="0" smtClean="0"/>
              <a:t> </a:t>
            </a:r>
            <a:r>
              <a:rPr lang="fr-CA" sz="4000" dirty="0" err="1" smtClean="0"/>
              <a:t>suitable</a:t>
            </a:r>
            <a:r>
              <a:rPr lang="fr-CA" sz="4000" dirty="0" smtClean="0"/>
              <a:t> for agriculture)</a:t>
            </a:r>
            <a:endParaRPr lang="fr-CA" sz="4000" dirty="0"/>
          </a:p>
        </p:txBody>
      </p:sp>
    </p:spTree>
    <p:extLst>
      <p:ext uri="{BB962C8B-B14F-4D97-AF65-F5344CB8AC3E}">
        <p14:creationId xmlns:p14="http://schemas.microsoft.com/office/powerpoint/2010/main" val="35328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1048" y="741872"/>
            <a:ext cx="10179171" cy="52207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40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fr-CA" sz="4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fr-CA" sz="8000" dirty="0" smtClean="0">
                <a:solidFill>
                  <a:srgbClr val="92D050"/>
                </a:solidFill>
              </a:rPr>
              <a:t>F</a:t>
            </a:r>
            <a:r>
              <a:rPr lang="fr-CA" sz="8000" dirty="0" smtClean="0"/>
              <a:t>ish</a:t>
            </a:r>
          </a:p>
          <a:p>
            <a:pPr marL="0" indent="0">
              <a:buNone/>
            </a:pPr>
            <a:endParaRPr lang="fr-CA" sz="4400" dirty="0" smtClean="0"/>
          </a:p>
          <a:p>
            <a:pPr marL="0" indent="0">
              <a:buNone/>
            </a:pPr>
            <a:endParaRPr lang="fr-CA" sz="4400" dirty="0" smtClean="0"/>
          </a:p>
          <a:p>
            <a:pPr marL="0" indent="0">
              <a:buNone/>
            </a:pPr>
            <a:r>
              <a:rPr lang="fr-CA" sz="4400" dirty="0" smtClean="0"/>
              <a:t>(</a:t>
            </a:r>
            <a:r>
              <a:rPr lang="fr-CA" sz="4400" dirty="0" err="1" smtClean="0"/>
              <a:t>abundant</a:t>
            </a:r>
            <a:r>
              <a:rPr lang="fr-CA" sz="4400" dirty="0" smtClean="0"/>
              <a:t> </a:t>
            </a:r>
            <a:r>
              <a:rPr lang="fr-CA" sz="4400" dirty="0" err="1" smtClean="0"/>
              <a:t>schools</a:t>
            </a:r>
            <a:r>
              <a:rPr lang="fr-CA" sz="4400" dirty="0" smtClean="0"/>
              <a:t> of </a:t>
            </a:r>
            <a:r>
              <a:rPr lang="fr-CA" sz="4400" dirty="0" err="1" smtClean="0"/>
              <a:t>cod</a:t>
            </a:r>
            <a:r>
              <a:rPr lang="fr-CA" sz="4400" dirty="0" smtClean="0"/>
              <a:t>) </a:t>
            </a:r>
          </a:p>
        </p:txBody>
      </p:sp>
      <p:pic>
        <p:nvPicPr>
          <p:cNvPr id="4" name="Picture 2" descr="Résultats de recherche d'images pour « cod fish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219" y="1578992"/>
            <a:ext cx="762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29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1048" y="741872"/>
            <a:ext cx="10179171" cy="50493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40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fr-CA" sz="4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fr-CA" sz="8000" dirty="0" smtClean="0">
                <a:solidFill>
                  <a:srgbClr val="92D050"/>
                </a:solidFill>
              </a:rPr>
              <a:t>F</a:t>
            </a:r>
            <a:r>
              <a:rPr lang="fr-CA" sz="8000" dirty="0" smtClean="0"/>
              <a:t>urs</a:t>
            </a:r>
          </a:p>
          <a:p>
            <a:pPr marL="0" indent="0">
              <a:buNone/>
            </a:pPr>
            <a:r>
              <a:rPr lang="fr-CA" sz="8000" dirty="0" smtClean="0"/>
              <a:t>(</a:t>
            </a:r>
            <a:r>
              <a:rPr lang="fr-CA" sz="8000" dirty="0" smtClean="0">
                <a:solidFill>
                  <a:srgbClr val="92D050"/>
                </a:solidFill>
              </a:rPr>
              <a:t>$$$</a:t>
            </a:r>
            <a:r>
              <a:rPr lang="fr-CA" sz="8000" dirty="0" smtClean="0"/>
              <a:t>) </a:t>
            </a:r>
          </a:p>
        </p:txBody>
      </p:sp>
      <p:pic>
        <p:nvPicPr>
          <p:cNvPr id="8194" name="Picture 2" descr="Résultats de recherche d'images pour « fur trade new france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38" y="705191"/>
            <a:ext cx="6133381" cy="51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6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1048" y="741871"/>
            <a:ext cx="10179171" cy="53138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40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fr-CA" sz="4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fr-CA" sz="8000" dirty="0" err="1" smtClean="0">
                <a:solidFill>
                  <a:srgbClr val="92D050"/>
                </a:solidFill>
              </a:rPr>
              <a:t>F</a:t>
            </a:r>
            <a:r>
              <a:rPr lang="fr-CA" sz="8000" dirty="0" err="1" smtClean="0"/>
              <a:t>orests</a:t>
            </a:r>
            <a:endParaRPr lang="fr-CA" sz="8000" dirty="0" smtClean="0"/>
          </a:p>
          <a:p>
            <a:pPr marL="0" indent="0">
              <a:buNone/>
            </a:pPr>
            <a:r>
              <a:rPr lang="fr-CA" sz="6000" dirty="0" smtClean="0"/>
              <a:t>(</a:t>
            </a:r>
            <a:r>
              <a:rPr lang="fr-CA" sz="6000" dirty="0" err="1" smtClean="0"/>
              <a:t>timber</a:t>
            </a:r>
            <a:r>
              <a:rPr lang="fr-CA" sz="6000" dirty="0" smtClean="0"/>
              <a:t>) </a:t>
            </a:r>
          </a:p>
        </p:txBody>
      </p:sp>
      <p:pic>
        <p:nvPicPr>
          <p:cNvPr id="10242" name="Picture 2" descr="Résultats de recherche d'images pour « timber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53" y="1957126"/>
            <a:ext cx="6650966" cy="26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1048" y="741872"/>
            <a:ext cx="10179171" cy="50493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CA" sz="4000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fr-CA" sz="40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fr-CA" sz="8000" dirty="0" err="1" smtClean="0">
                <a:solidFill>
                  <a:srgbClr val="92D050"/>
                </a:solidFill>
              </a:rPr>
              <a:t>F</a:t>
            </a:r>
            <a:r>
              <a:rPr lang="fr-CA" sz="8000" dirty="0" err="1" smtClean="0"/>
              <a:t>arming</a:t>
            </a:r>
            <a:r>
              <a:rPr lang="fr-CA" sz="8000" dirty="0" smtClean="0"/>
              <a:t> </a:t>
            </a:r>
          </a:p>
          <a:p>
            <a:pPr marL="0" indent="0">
              <a:buNone/>
            </a:pPr>
            <a:endParaRPr lang="fr-CA" sz="4000" dirty="0" smtClean="0"/>
          </a:p>
          <a:p>
            <a:pPr marL="0" indent="0">
              <a:buNone/>
            </a:pPr>
            <a:endParaRPr lang="fr-CA" sz="4000" dirty="0" smtClean="0"/>
          </a:p>
          <a:p>
            <a:pPr marL="0" indent="0">
              <a:buNone/>
            </a:pPr>
            <a:r>
              <a:rPr lang="fr-CA" sz="4000" dirty="0" smtClean="0"/>
              <a:t>(arable land / </a:t>
            </a:r>
            <a:r>
              <a:rPr lang="fr-CA" sz="4000" dirty="0" err="1" smtClean="0"/>
              <a:t>soil</a:t>
            </a:r>
            <a:r>
              <a:rPr lang="fr-CA" sz="4000" dirty="0" smtClean="0"/>
              <a:t> </a:t>
            </a:r>
            <a:r>
              <a:rPr lang="fr-CA" sz="4000" dirty="0" err="1" smtClean="0"/>
              <a:t>suitable</a:t>
            </a:r>
            <a:r>
              <a:rPr lang="fr-CA" sz="4000" dirty="0" smtClean="0"/>
              <a:t> for agriculture) </a:t>
            </a:r>
          </a:p>
        </p:txBody>
      </p:sp>
      <p:pic>
        <p:nvPicPr>
          <p:cNvPr id="5" name="Picture 2" descr="Louis Hébert preparing his land for farming © Unknown artist / Library and Archives Canada / C-0169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12" y="741871"/>
            <a:ext cx="5888807" cy="39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9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913" y="232913"/>
            <a:ext cx="11723298" cy="1093408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800" b="1" dirty="0" smtClean="0"/>
              <a:t>The first French settlements some 60 years later</a:t>
            </a:r>
            <a:endParaRPr lang="en-CA" sz="4800" b="1" dirty="0"/>
          </a:p>
        </p:txBody>
      </p:sp>
      <p:pic>
        <p:nvPicPr>
          <p:cNvPr id="6" name="Picture 4" descr="http://chapiteaux.free.fr/Bellesaintonge/DUGUA/Tadouss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2104798"/>
            <a:ext cx="5965210" cy="334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upload.wikimedia.org/wikipedia/commons/6/6f/Poste_de_traite_Tadouss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35" y="1052424"/>
            <a:ext cx="4088921" cy="545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3795" y="1253894"/>
            <a:ext cx="5965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CA" sz="3200" b="1" u="sng" dirty="0">
                <a:solidFill>
                  <a:schemeClr val="accent2">
                    <a:lumMod val="50000"/>
                  </a:schemeClr>
                </a:solidFill>
              </a:rPr>
              <a:t>Tadoussac (1600-1610):</a:t>
            </a:r>
          </a:p>
        </p:txBody>
      </p:sp>
    </p:spTree>
    <p:extLst>
      <p:ext uri="{BB962C8B-B14F-4D97-AF65-F5344CB8AC3E}">
        <p14:creationId xmlns:p14="http://schemas.microsoft.com/office/powerpoint/2010/main" val="13218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3795" y="405442"/>
            <a:ext cx="10353762" cy="5736566"/>
          </a:xfrm>
        </p:spPr>
        <p:txBody>
          <a:bodyPr>
            <a:normAutofit/>
          </a:bodyPr>
          <a:lstStyle/>
          <a:p>
            <a:r>
              <a:rPr lang="en-CA" sz="3200" b="1" u="sng" dirty="0" smtClean="0">
                <a:solidFill>
                  <a:schemeClr val="accent2">
                    <a:lumMod val="50000"/>
                  </a:schemeClr>
                </a:solidFill>
              </a:rPr>
              <a:t>Port-Royal, Acadia (1605-1607):</a:t>
            </a:r>
          </a:p>
          <a:p>
            <a:pPr marL="457200" lvl="1" indent="0">
              <a:buNone/>
            </a:pPr>
            <a:endParaRPr lang="en-CA" sz="2000" dirty="0" smtClean="0"/>
          </a:p>
          <a:p>
            <a:endParaRPr lang="en-CA" sz="22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CA" sz="2000" dirty="0" smtClean="0"/>
          </a:p>
          <a:p>
            <a:pPr marL="457200" lvl="1" indent="0">
              <a:buNone/>
            </a:pPr>
            <a:endParaRPr lang="en-CA" sz="2000" dirty="0"/>
          </a:p>
        </p:txBody>
      </p:sp>
      <p:pic>
        <p:nvPicPr>
          <p:cNvPr id="4" name="Picture 8" descr="http://biblio.alloprof.qc.ca/ImagesDesFiches/7500-7999-Histoire-deuxieme-cycle/7621/7621i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32" y="1114405"/>
            <a:ext cx="7001687" cy="531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3795" y="422694"/>
            <a:ext cx="10353762" cy="6060611"/>
          </a:xfrm>
        </p:spPr>
        <p:txBody>
          <a:bodyPr/>
          <a:lstStyle/>
          <a:p>
            <a:pPr marL="0" indent="0">
              <a:buNone/>
            </a:pPr>
            <a:r>
              <a:rPr lang="en-CA" sz="3200" b="1" u="sng" dirty="0" smtClean="0">
                <a:solidFill>
                  <a:schemeClr val="accent2">
                    <a:lumMod val="50000"/>
                  </a:schemeClr>
                </a:solidFill>
              </a:rPr>
              <a:t>The French and the Amerindians came into contact:</a:t>
            </a:r>
          </a:p>
          <a:p>
            <a:pPr marL="457200" indent="-457200">
              <a:buFont typeface="+mj-lt"/>
              <a:buAutoNum type="arabicParenR"/>
            </a:pPr>
            <a:r>
              <a:rPr lang="en-CA" sz="3200" dirty="0" smtClean="0">
                <a:solidFill>
                  <a:schemeClr val="accent2">
                    <a:lumMod val="50000"/>
                  </a:schemeClr>
                </a:solidFill>
              </a:rPr>
              <a:t>They </a:t>
            </a:r>
            <a:r>
              <a:rPr lang="en-CA" sz="3200" b="1" dirty="0" smtClean="0">
                <a:solidFill>
                  <a:schemeClr val="accent2">
                    <a:lumMod val="50000"/>
                  </a:schemeClr>
                </a:solidFill>
              </a:rPr>
              <a:t>bartered</a:t>
            </a:r>
            <a:r>
              <a:rPr lang="en-CA" sz="3200" dirty="0" smtClean="0">
                <a:solidFill>
                  <a:schemeClr val="accent2">
                    <a:lumMod val="50000"/>
                  </a:schemeClr>
                </a:solidFill>
              </a:rPr>
              <a:t> furs for trade goods (guns, metal goods, cloth, brandy, etc.)</a:t>
            </a:r>
          </a:p>
          <a:p>
            <a:pPr marL="457200" indent="-457200">
              <a:buFont typeface="+mj-lt"/>
              <a:buAutoNum type="arabicParenR"/>
            </a:pPr>
            <a:r>
              <a:rPr lang="en-CA" sz="3200" dirty="0" smtClean="0">
                <a:solidFill>
                  <a:schemeClr val="accent2">
                    <a:lumMod val="50000"/>
                  </a:schemeClr>
                </a:solidFill>
              </a:rPr>
              <a:t>French missionaries wanted to </a:t>
            </a:r>
            <a:r>
              <a:rPr lang="en-CA" sz="3200" b="1" dirty="0" smtClean="0">
                <a:solidFill>
                  <a:schemeClr val="accent2">
                    <a:lumMod val="50000"/>
                  </a:schemeClr>
                </a:solidFill>
              </a:rPr>
              <a:t>convert</a:t>
            </a:r>
            <a:r>
              <a:rPr lang="en-CA" sz="3200" dirty="0" smtClean="0">
                <a:solidFill>
                  <a:schemeClr val="accent2">
                    <a:lumMod val="50000"/>
                  </a:schemeClr>
                </a:solidFill>
              </a:rPr>
              <a:t> the Natives to Christianity.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2" descr="http://biblio.alloprof.qc.ca/ImagesDesFiches/7500-7999-Histoire-deuxieme-cycle/7614/7614i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16" y="3206443"/>
            <a:ext cx="4433807" cy="32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iblio.alloprof.qc.ca/ImagesDesFiches/7500-7999-Histoire-deuxieme-cycle/7616/7616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02" y="3206443"/>
            <a:ext cx="4911455" cy="32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3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s Amérindiens utilisent les produits européens vers 174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48" y="232913"/>
            <a:ext cx="9635705" cy="639217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99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3079" y="532016"/>
            <a:ext cx="6599208" cy="58198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CA" sz="3200" b="1" dirty="0" smtClean="0"/>
          </a:p>
          <a:p>
            <a:pPr marL="45720" indent="0">
              <a:buNone/>
            </a:pPr>
            <a:r>
              <a:rPr lang="en-CA" sz="3200" dirty="0" smtClean="0">
                <a:solidFill>
                  <a:schemeClr val="tx2"/>
                </a:solidFill>
              </a:rPr>
              <a:t>The first inhabitants of North America most likely arrived </a:t>
            </a:r>
            <a:r>
              <a:rPr lang="en-CA" sz="3200" b="1" u="sng" dirty="0" smtClean="0">
                <a:solidFill>
                  <a:schemeClr val="tx2"/>
                </a:solidFill>
              </a:rPr>
              <a:t>from Asia </a:t>
            </a:r>
            <a:r>
              <a:rPr lang="en-CA" sz="3200" b="1" dirty="0" smtClean="0">
                <a:solidFill>
                  <a:schemeClr val="tx2"/>
                </a:solidFill>
              </a:rPr>
              <a:t>via Beringia</a:t>
            </a:r>
            <a:r>
              <a:rPr lang="en-CA" sz="3200" dirty="0" smtClean="0">
                <a:solidFill>
                  <a:schemeClr val="tx2"/>
                </a:solidFill>
              </a:rPr>
              <a:t>.</a:t>
            </a:r>
            <a:endParaRPr lang="en-CA" sz="32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endParaRPr lang="en-CA" sz="32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en-CA" sz="3600" dirty="0" smtClean="0">
                <a:solidFill>
                  <a:schemeClr val="tx2"/>
                </a:solidFill>
              </a:rPr>
              <a:t>Vast </a:t>
            </a:r>
            <a:r>
              <a:rPr lang="en-CA" sz="3600" b="1" dirty="0" smtClean="0">
                <a:solidFill>
                  <a:schemeClr val="tx2"/>
                </a:solidFill>
              </a:rPr>
              <a:t>migration </a:t>
            </a:r>
            <a:r>
              <a:rPr lang="en-CA" sz="3600" dirty="0" smtClean="0">
                <a:solidFill>
                  <a:schemeClr val="tx2"/>
                </a:solidFill>
              </a:rPr>
              <a:t>across America.</a:t>
            </a:r>
          </a:p>
          <a:p>
            <a:pPr marL="45720" indent="0">
              <a:buNone/>
            </a:pPr>
            <a:endParaRPr lang="en-CA" sz="36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en-CA" sz="3600" dirty="0" smtClean="0">
                <a:solidFill>
                  <a:schemeClr val="tx2"/>
                </a:solidFill>
              </a:rPr>
              <a:t>At least </a:t>
            </a:r>
            <a:r>
              <a:rPr lang="en-CA" sz="3600" b="1" dirty="0" smtClean="0">
                <a:solidFill>
                  <a:schemeClr val="tx2"/>
                </a:solidFill>
              </a:rPr>
              <a:t>30,000 years ago</a:t>
            </a:r>
            <a:r>
              <a:rPr lang="en-CA" sz="3600" dirty="0" smtClean="0">
                <a:solidFill>
                  <a:schemeClr val="tx2"/>
                </a:solidFill>
              </a:rPr>
              <a:t>!</a:t>
            </a:r>
            <a:endParaRPr lang="en-CA" sz="3600" dirty="0">
              <a:solidFill>
                <a:schemeClr val="tx2"/>
              </a:solidFill>
            </a:endParaRPr>
          </a:p>
        </p:txBody>
      </p:sp>
      <p:pic>
        <p:nvPicPr>
          <p:cNvPr id="4" name="Picture 2" descr="http://mrgrayhistory.wikispaces.com/file/view/E_Americas_-_Migration.jpg/244237451/769x969/E_Americas_-_Mig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87" y="532016"/>
            <a:ext cx="4615132" cy="581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7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srdn.qc.ca/reducatives/universsocial/Eausource/nf1645/images/coureur%20des%20bo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781" y="379563"/>
            <a:ext cx="3175788" cy="60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684451" y="2629475"/>
            <a:ext cx="5363330" cy="1599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5400" b="1" dirty="0" err="1" smtClean="0">
                <a:solidFill>
                  <a:schemeClr val="accent2">
                    <a:lumMod val="50000"/>
                  </a:schemeClr>
                </a:solidFill>
              </a:rPr>
              <a:t>Coureurs</a:t>
            </a:r>
            <a:r>
              <a:rPr lang="en-CA" sz="5400" b="1" dirty="0" smtClean="0">
                <a:solidFill>
                  <a:schemeClr val="accent2">
                    <a:lumMod val="50000"/>
                  </a:schemeClr>
                </a:solidFill>
              </a:rPr>
              <a:t> des bois / voyageurs</a:t>
            </a:r>
          </a:p>
        </p:txBody>
      </p:sp>
    </p:spTree>
    <p:extLst>
      <p:ext uri="{BB962C8B-B14F-4D97-AF65-F5344CB8AC3E}">
        <p14:creationId xmlns:p14="http://schemas.microsoft.com/office/powerpoint/2010/main" val="28967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://media.web.britannica.com/eb-media/54/91554-004-3AC698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30" y="219974"/>
            <a:ext cx="4813541" cy="6418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40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s de recherche d'images pour « nouvelle france coureur des bois hiver 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17" y="1466"/>
            <a:ext cx="8872166" cy="68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associé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r="30265"/>
          <a:stretch/>
        </p:blipFill>
        <p:spPr bwMode="auto">
          <a:xfrm>
            <a:off x="7021902" y="393540"/>
            <a:ext cx="4252823" cy="60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859617" y="2729714"/>
            <a:ext cx="5808601" cy="13563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European diseases </a:t>
            </a:r>
          </a:p>
          <a:p>
            <a:r>
              <a:rPr lang="en-CA" sz="3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depleted Amerindian populations</a:t>
            </a:r>
            <a:endParaRPr lang="en-CA" sz="3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58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4287" y="247650"/>
            <a:ext cx="11723298" cy="1356360"/>
          </a:xfrm>
        </p:spPr>
        <p:txBody>
          <a:bodyPr>
            <a:normAutofit/>
          </a:bodyPr>
          <a:lstStyle/>
          <a:p>
            <a:pPr algn="ctr"/>
            <a:r>
              <a:rPr lang="fr-CA" sz="6000" b="1" dirty="0" smtClean="0"/>
              <a:t>Franco-</a:t>
            </a:r>
            <a:r>
              <a:rPr lang="fr-CA" sz="6000" b="1" dirty="0" err="1" smtClean="0"/>
              <a:t>Aboriginal</a:t>
            </a:r>
            <a:r>
              <a:rPr lang="fr-CA" sz="6000" b="1" dirty="0" smtClean="0"/>
              <a:t> Alliance of 1603</a:t>
            </a:r>
            <a:endParaRPr lang="fr-CA" sz="6000" b="1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19100" y="1604009"/>
            <a:ext cx="11353800" cy="4908933"/>
          </a:xfrm>
        </p:spPr>
        <p:txBody>
          <a:bodyPr>
            <a:normAutofit/>
          </a:bodyPr>
          <a:lstStyle/>
          <a:p>
            <a:r>
              <a:rPr lang="en-CA" sz="3200" dirty="0" smtClean="0">
                <a:solidFill>
                  <a:schemeClr val="tx2"/>
                </a:solidFill>
              </a:rPr>
              <a:t>Important economic and military alliance </a:t>
            </a:r>
            <a:r>
              <a:rPr lang="en-CA" sz="3200" b="1" dirty="0" smtClean="0">
                <a:solidFill>
                  <a:schemeClr val="tx2"/>
                </a:solidFill>
              </a:rPr>
              <a:t>between Indigenous peoples and the French</a:t>
            </a:r>
            <a:r>
              <a:rPr lang="en-CA" sz="3200" dirty="0" smtClean="0">
                <a:solidFill>
                  <a:schemeClr val="tx2"/>
                </a:solidFill>
              </a:rPr>
              <a:t> (Champlain present) in Tadoussac.</a:t>
            </a:r>
          </a:p>
          <a:p>
            <a:r>
              <a:rPr lang="en-CA" sz="3200" dirty="0" smtClean="0">
                <a:solidFill>
                  <a:schemeClr val="tx2"/>
                </a:solidFill>
              </a:rPr>
              <a:t>Would strengthen the Innu, Maliseet and </a:t>
            </a:r>
            <a:r>
              <a:rPr lang="en-CA" sz="3200" dirty="0" err="1" smtClean="0">
                <a:solidFill>
                  <a:schemeClr val="tx2"/>
                </a:solidFill>
              </a:rPr>
              <a:t>Algonquins</a:t>
            </a:r>
            <a:r>
              <a:rPr lang="en-CA" sz="3200" dirty="0" smtClean="0">
                <a:solidFill>
                  <a:schemeClr val="tx2"/>
                </a:solidFill>
              </a:rPr>
              <a:t>’ military power against the Iroquois. </a:t>
            </a:r>
            <a:r>
              <a:rPr lang="en-US" sz="3200" dirty="0" smtClean="0">
                <a:solidFill>
                  <a:schemeClr val="tx2"/>
                </a:solidFill>
              </a:rPr>
              <a:t>It </a:t>
            </a:r>
            <a:r>
              <a:rPr lang="en-US" sz="3200" dirty="0">
                <a:solidFill>
                  <a:schemeClr val="tx2"/>
                </a:solidFill>
              </a:rPr>
              <a:t>marked the beginning of </a:t>
            </a:r>
            <a:r>
              <a:rPr lang="en-US" sz="3200" b="1" dirty="0">
                <a:solidFill>
                  <a:schemeClr val="tx2"/>
                </a:solidFill>
              </a:rPr>
              <a:t>vast changes to their cultures and </a:t>
            </a:r>
            <a:r>
              <a:rPr lang="en-US" sz="3200" b="1" dirty="0" smtClean="0">
                <a:solidFill>
                  <a:schemeClr val="tx2"/>
                </a:solidFill>
              </a:rPr>
              <a:t>territories</a:t>
            </a:r>
            <a:r>
              <a:rPr lang="en-US" sz="3200" dirty="0" smtClean="0">
                <a:solidFill>
                  <a:schemeClr val="tx2"/>
                </a:solidFill>
              </a:rPr>
              <a:t>.</a:t>
            </a:r>
            <a:endParaRPr lang="en-CA" sz="3200" dirty="0" smtClean="0">
              <a:solidFill>
                <a:schemeClr val="tx2"/>
              </a:solidFill>
            </a:endParaRPr>
          </a:p>
          <a:p>
            <a:r>
              <a:rPr lang="en-CA" sz="3200" dirty="0" smtClean="0">
                <a:solidFill>
                  <a:schemeClr val="tx2"/>
                </a:solidFill>
              </a:rPr>
              <a:t>The French became officially the </a:t>
            </a:r>
            <a:r>
              <a:rPr lang="en-CA" sz="3200" b="1" dirty="0" smtClean="0">
                <a:solidFill>
                  <a:schemeClr val="tx2"/>
                </a:solidFill>
              </a:rPr>
              <a:t>enemy of the Iroquois Confederacy</a:t>
            </a:r>
            <a:r>
              <a:rPr lang="en-CA" sz="32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sz="3200" dirty="0">
                <a:solidFill>
                  <a:schemeClr val="tx2"/>
                </a:solidFill>
              </a:rPr>
              <a:t>T</a:t>
            </a:r>
            <a:r>
              <a:rPr lang="en-US" sz="3200" dirty="0" smtClean="0">
                <a:solidFill>
                  <a:schemeClr val="tx2"/>
                </a:solidFill>
              </a:rPr>
              <a:t>his </a:t>
            </a:r>
            <a:r>
              <a:rPr lang="en-US" sz="3200" dirty="0">
                <a:solidFill>
                  <a:schemeClr val="tx2"/>
                </a:solidFill>
              </a:rPr>
              <a:t>pact fostered the </a:t>
            </a:r>
            <a:r>
              <a:rPr lang="en-US" sz="3200" b="1" dirty="0">
                <a:solidFill>
                  <a:schemeClr val="tx2"/>
                </a:solidFill>
              </a:rPr>
              <a:t>development of the fur trade and the establishment of a permanent colony in Canada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  <a:endParaRPr lang="en-CA" sz="32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3000" y="1743074"/>
            <a:ext cx="10519913" cy="4352926"/>
          </a:xfrm>
        </p:spPr>
        <p:txBody>
          <a:bodyPr/>
          <a:lstStyle/>
          <a:p>
            <a:pPr marL="274320" lvl="1" indent="0">
              <a:buNone/>
            </a:pPr>
            <a:endParaRPr lang="en-CA" dirty="0" smtClean="0"/>
          </a:p>
          <a:p>
            <a:pPr marL="274320" lvl="1" indent="0">
              <a:buNone/>
            </a:pPr>
            <a:endParaRPr lang="en-CA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CA" dirty="0"/>
          </a:p>
          <a:p>
            <a:pPr lvl="1">
              <a:buFont typeface="Wingdings" panose="05000000000000000000" pitchFamily="2" charset="2"/>
              <a:buChar char="Ø"/>
            </a:pPr>
            <a:endParaRPr lang="en-CA" dirty="0" smtClean="0"/>
          </a:p>
          <a:p>
            <a:endParaRPr lang="en-CA" dirty="0"/>
          </a:p>
        </p:txBody>
      </p:sp>
      <p:pic>
        <p:nvPicPr>
          <p:cNvPr id="7" name="Picture 6" descr="7605i2.jpg (365×24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64" y="418026"/>
            <a:ext cx="8971472" cy="6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1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7030358"/>
              </p:ext>
            </p:extLst>
          </p:nvPr>
        </p:nvGraphicFramePr>
        <p:xfrm>
          <a:off x="592348" y="427008"/>
          <a:ext cx="11007304" cy="6003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30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e">
  <a:themeElements>
    <a:clrScheme name="Bas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1_Base">
  <a:themeElements>
    <a:clrScheme name="Bas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1322</Words>
  <Application>Microsoft Office PowerPoint</Application>
  <PresentationFormat>Grand écran</PresentationFormat>
  <Paragraphs>264</Paragraphs>
  <Slides>74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Corbel</vt:lpstr>
      <vt:lpstr>Wingdings</vt:lpstr>
      <vt:lpstr>Base</vt:lpstr>
      <vt:lpstr>1_Base</vt:lpstr>
      <vt:lpstr>History of  québec and Canada</vt:lpstr>
      <vt:lpstr>Origins to 1608 </vt:lpstr>
      <vt:lpstr>Origins to 1608</vt:lpstr>
      <vt:lpstr>Origins to 1608</vt:lpstr>
      <vt:lpstr>First occupants of the territory  How did human beings reach the American continent?</vt:lpstr>
      <vt:lpstr>MULTIPLE CHOICE QUESTION</vt:lpstr>
      <vt:lpstr>Présentation PowerPoint</vt:lpstr>
      <vt:lpstr>Présentation PowerPoint</vt:lpstr>
      <vt:lpstr>Présentation PowerPoint</vt:lpstr>
      <vt:lpstr>Présentation PowerPoint</vt:lpstr>
      <vt:lpstr>1- Territory</vt:lpstr>
      <vt:lpstr>2- Economy / subsistence activities</vt:lpstr>
      <vt:lpstr>3- Way of life</vt:lpstr>
      <vt:lpstr>4- Dwelling (home)</vt:lpstr>
      <vt:lpstr>5- Social group responsible for the primary subsistence activity</vt:lpstr>
      <vt:lpstr>6- Type of society</vt:lpstr>
      <vt:lpstr>7- Population</vt:lpstr>
      <vt:lpstr>Subsitence economy (self-sufficient)</vt:lpstr>
      <vt:lpstr>Indigenous trade networks</vt:lpstr>
      <vt:lpstr>TRUE or FALSE QUESTION</vt:lpstr>
      <vt:lpstr>Barter</vt:lpstr>
      <vt:lpstr>Présentation PowerPoint</vt:lpstr>
      <vt:lpstr>Social relations among   Indigenous peoples</vt:lpstr>
      <vt:lpstr>Important values</vt:lpstr>
      <vt:lpstr>Child-rearing</vt:lpstr>
      <vt:lpstr>MULTIPLE CHOICE QUESTION</vt:lpstr>
      <vt:lpstr>Spirituality</vt:lpstr>
      <vt:lpstr>QUESTION</vt:lpstr>
      <vt:lpstr>Présentation PowerPoint</vt:lpstr>
      <vt:lpstr>Spirituality</vt:lpstr>
      <vt:lpstr>QUESTION</vt:lpstr>
      <vt:lpstr>Oral tradition and  the importance of elders</vt:lpstr>
      <vt:lpstr>Decision-making among   Indigenous peoples</vt:lpstr>
      <vt:lpstr>Présentation PowerPoint</vt:lpstr>
      <vt:lpstr>First Nations alliances and rivalries</vt:lpstr>
      <vt:lpstr>Présentation PowerPoint</vt:lpstr>
      <vt:lpstr>QUESTION</vt:lpstr>
      <vt:lpstr>Présentation PowerPoint</vt:lpstr>
      <vt:lpstr>ANSWER</vt:lpstr>
      <vt:lpstr>First contacts</vt:lpstr>
      <vt:lpstr>Présentation PowerPoint</vt:lpstr>
      <vt:lpstr>Présentation PowerPoint</vt:lpstr>
      <vt:lpstr>Présentation PowerPoint</vt:lpstr>
      <vt:lpstr>Fall of Constantinople (1453)</vt:lpstr>
      <vt:lpstr>Renaissance (1300-1600)</vt:lpstr>
      <vt:lpstr>Présentation PowerPoint</vt:lpstr>
      <vt:lpstr>MULTIPLE CHOICE QUESTION</vt:lpstr>
      <vt:lpstr>Europeans fishing and whaling in the                Gulf of St. Lawrence (end of 15th century)</vt:lpstr>
      <vt:lpstr>Cod fishing in the Gulf of St. Lawrence  (end of 15th century)</vt:lpstr>
      <vt:lpstr>Trade between Europeans and Aboriginals (end of 15th century)</vt:lpstr>
      <vt:lpstr>Présentation PowerPoint</vt:lpstr>
      <vt:lpstr>French exploration and occupation of the territory</vt:lpstr>
      <vt:lpstr>Jacques Cartier (French explorer)</vt:lpstr>
      <vt:lpstr>TRUE or FALSE QUESTION</vt:lpstr>
      <vt:lpstr>TRUE or FALSE QUESTION</vt:lpstr>
      <vt:lpstr>TRUE or FALSE QUESTION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first French settlements some 60 years later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Franco-Aboriginal Alliance of 1603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Québec  and Canada</dc:title>
  <dc:creator>Catherine Hotte</dc:creator>
  <cp:lastModifiedBy>Catherine Hotte</cp:lastModifiedBy>
  <cp:revision>190</cp:revision>
  <dcterms:created xsi:type="dcterms:W3CDTF">2018-01-24T22:31:37Z</dcterms:created>
  <dcterms:modified xsi:type="dcterms:W3CDTF">2018-09-17T20:18:01Z</dcterms:modified>
</cp:coreProperties>
</file>