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8" r:id="rId3"/>
    <p:sldId id="260" r:id="rId4"/>
    <p:sldId id="261" r:id="rId5"/>
    <p:sldId id="257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56" r:id="rId28"/>
    <p:sldId id="264" r:id="rId29"/>
    <p:sldId id="259" r:id="rId30"/>
    <p:sldId id="262" r:id="rId31"/>
    <p:sldId id="26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18F4-4B7C-604F-A390-E59613C052A1}" type="datetimeFigureOut">
              <a:rPr lang="en-US" smtClean="0"/>
              <a:t>20-10-20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A932-0BC4-F14C-8482-FBCB5E9F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0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18F4-4B7C-604F-A390-E59613C052A1}" type="datetimeFigureOut">
              <a:rPr lang="en-US" smtClean="0"/>
              <a:t>20-10-20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A932-0BC4-F14C-8482-FBCB5E9F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0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18F4-4B7C-604F-A390-E59613C052A1}" type="datetimeFigureOut">
              <a:rPr lang="en-US" smtClean="0"/>
              <a:t>20-10-20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A932-0BC4-F14C-8482-FBCB5E9F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3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94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4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4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94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4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194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43C81C-A4DE-4A47-AD24-2A4E2E2D7D33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3644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A21F9-7FE3-0346-AEFA-08A08E48610B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17656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A3F6-4256-9A4B-AEAA-D70C3D8DB399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628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CAE44-EA22-CD4F-A12A-81EBF8613703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39033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4C4DA-7A5E-6B4A-BBE0-D8605860BE38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4884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38BCC-41C0-4C48-9954-D69C88CE9AE9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3756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F9D9F-DA03-1A43-B45E-9D9ABAB8944D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78953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20D46-9E23-1041-8526-493455952A62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498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18F4-4B7C-604F-A390-E59613C052A1}" type="datetimeFigureOut">
              <a:rPr lang="en-US" smtClean="0"/>
              <a:t>20-10-20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A932-0BC4-F14C-8482-FBCB5E9F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7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4D044-9FA1-0A4E-81CD-85F6F81ABF4D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27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F36B7-F593-8A4A-AF77-A28D43549BF9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9489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53D9B-4E35-C747-BC7A-439FB14B91E4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37824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140C52B-1266-6641-BFE6-0F32DCFC5BB4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2518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C0708E-4891-C34E-80D6-1703AA61DF72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6503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B51DAE-2A36-2D44-9F1A-16B96B6F0CB7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57733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  <a:latin typeface="Verdan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03C410A-8AC5-324C-A863-4C7D09CDD96E}" type="slidenum">
              <a:rPr lang="en-US">
                <a:solidFill>
                  <a:srgbClr val="EAEAEA"/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AEAE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8082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18F4-4B7C-604F-A390-E59613C052A1}" type="datetimeFigureOut">
              <a:rPr lang="en-US" smtClean="0"/>
              <a:t>20-10-20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A932-0BC4-F14C-8482-FBCB5E9F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18F4-4B7C-604F-A390-E59613C052A1}" type="datetimeFigureOut">
              <a:rPr lang="en-US" smtClean="0"/>
              <a:t>20-10-20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A932-0BC4-F14C-8482-FBCB5E9F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4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18F4-4B7C-604F-A390-E59613C052A1}" type="datetimeFigureOut">
              <a:rPr lang="en-US" smtClean="0"/>
              <a:t>20-10-20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A932-0BC4-F14C-8482-FBCB5E9F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18F4-4B7C-604F-A390-E59613C052A1}" type="datetimeFigureOut">
              <a:rPr lang="en-US" smtClean="0"/>
              <a:t>20-10-20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A932-0BC4-F14C-8482-FBCB5E9F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9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18F4-4B7C-604F-A390-E59613C052A1}" type="datetimeFigureOut">
              <a:rPr lang="en-US" smtClean="0"/>
              <a:t>20-10-20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A932-0BC4-F14C-8482-FBCB5E9F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6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18F4-4B7C-604F-A390-E59613C052A1}" type="datetimeFigureOut">
              <a:rPr lang="en-US" smtClean="0"/>
              <a:t>20-10-20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A932-0BC4-F14C-8482-FBCB5E9F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18F4-4B7C-604F-A390-E59613C052A1}" type="datetimeFigureOut">
              <a:rPr lang="en-US" smtClean="0"/>
              <a:t>20-10-20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A932-0BC4-F14C-8482-FBCB5E9F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5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A18F4-4B7C-604F-A390-E59613C052A1}" type="datetimeFigureOut">
              <a:rPr lang="en-US" smtClean="0"/>
              <a:t>20-10-20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A932-0BC4-F14C-8482-FBCB5E9F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8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84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EAEAEA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84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Verdana"/>
              <a:ea typeface="ＭＳ Ｐゴシック" charset="0"/>
            </a:endParaRPr>
          </a:p>
        </p:txBody>
      </p:sp>
      <p:sp>
        <p:nvSpPr>
          <p:cNvPr id="184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Verdana"/>
              <a:ea typeface="ＭＳ Ｐゴシック" charset="0"/>
            </a:endParaRPr>
          </a:p>
        </p:txBody>
      </p:sp>
      <p:sp>
        <p:nvSpPr>
          <p:cNvPr id="184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55D2916-EED9-F843-9991-4EB91DDCBD14}" type="slidenum">
              <a:rPr lang="en-US">
                <a:solidFill>
                  <a:srgbClr val="EAEAEA"/>
                </a:solidFill>
                <a:latin typeface="Verdana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AEAEA"/>
              </a:solidFill>
              <a:latin typeface="Verdana"/>
              <a:ea typeface="ＭＳ Ｐゴシック" charset="0"/>
            </a:endParaRP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56270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audio" Target="../media/audio2.bin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audio" Target="../media/audio2.bin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audio" Target="../media/audio2.bin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audio" Target="../media/audio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audio" Target="../media/audio2.bin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audio" Target="../media/audio2.bin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2.bin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2.bin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2.bin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2.bin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2.bin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2.bin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audio" Target="../media/audio2.bin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2.bin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pic>
        <p:nvPicPr>
          <p:cNvPr id="4" name="Picture 3" descr="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2" y="1544913"/>
            <a:ext cx="3260059" cy="1743752"/>
          </a:xfrm>
          <a:prstGeom prst="rect">
            <a:avLst/>
          </a:prstGeo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57" y="1797792"/>
            <a:ext cx="4204714" cy="2102357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48" y="4852604"/>
            <a:ext cx="2623708" cy="1749138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08" y="4751553"/>
            <a:ext cx="2924489" cy="1948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2828" y="3432865"/>
            <a:ext cx="6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2950" y="396279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21343" y="445970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11840" y="4332128"/>
            <a:ext cx="5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839200" cy="1139825"/>
          </a:xfrm>
        </p:spPr>
        <p:txBody>
          <a:bodyPr/>
          <a:lstStyle/>
          <a:p>
            <a:r>
              <a:rPr lang="en-US" sz="4000" b="1">
                <a:latin typeface="Comic Sans MS" charset="0"/>
              </a:rPr>
              <a:t>What is the ATOMIC NUMBER?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524000"/>
            <a:ext cx="5257800" cy="4724400"/>
          </a:xfrm>
        </p:spPr>
        <p:txBody>
          <a:bodyPr/>
          <a:lstStyle/>
          <a:p>
            <a:pPr>
              <a:buFontTx/>
              <a:buChar char="o"/>
            </a:pPr>
            <a:r>
              <a:rPr lang="en-US" sz="3600" b="1">
                <a:latin typeface="Comic Sans MS" charset="0"/>
              </a:rPr>
              <a:t>The number of protons found in the nucleus of an atom</a:t>
            </a:r>
          </a:p>
          <a:p>
            <a:pPr algn="ctr">
              <a:buFontTx/>
              <a:buNone/>
            </a:pPr>
            <a:r>
              <a:rPr lang="en-US" sz="3600" b="1">
                <a:latin typeface="Comic Sans MS" charset="0"/>
              </a:rPr>
              <a:t>Or</a:t>
            </a:r>
          </a:p>
          <a:p>
            <a:pPr>
              <a:buFontTx/>
              <a:buChar char="o"/>
            </a:pPr>
            <a:r>
              <a:rPr lang="en-US" sz="3600" b="1">
                <a:latin typeface="Comic Sans MS" charset="0"/>
              </a:rPr>
              <a:t>The number of electrons surrounding the nucleus of an atom.</a:t>
            </a:r>
          </a:p>
        </p:txBody>
      </p:sp>
      <p:pic>
        <p:nvPicPr>
          <p:cNvPr id="30726" name="Picture 6" descr="PeriodicTable3a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00200"/>
            <a:ext cx="35052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31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mic Sans MS" charset="0"/>
              </a:rPr>
              <a:t>What is the SYMBOL?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181600" cy="4876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3600" b="1">
              <a:latin typeface="Comic Sans MS" charset="0"/>
            </a:endParaRPr>
          </a:p>
          <a:p>
            <a:pPr>
              <a:buFont typeface="Wingdings" charset="0"/>
              <a:buNone/>
            </a:pPr>
            <a:endParaRPr lang="en-US" sz="3600" b="1">
              <a:latin typeface="Comic Sans MS" charset="0"/>
            </a:endParaRPr>
          </a:p>
          <a:p>
            <a:pPr>
              <a:buFontTx/>
              <a:buChar char="o"/>
            </a:pPr>
            <a:r>
              <a:rPr lang="en-US" sz="3600" b="1">
                <a:latin typeface="Comic Sans MS" charset="0"/>
              </a:rPr>
              <a:t>An abbreviation of the element name.</a:t>
            </a:r>
            <a:endParaRPr lang="en-US" sz="3600"/>
          </a:p>
        </p:txBody>
      </p:sp>
      <p:pic>
        <p:nvPicPr>
          <p:cNvPr id="32775" name="Picture 7" descr="PeriodicTable3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676400"/>
            <a:ext cx="36576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2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839200" cy="1139825"/>
          </a:xfrm>
        </p:spPr>
        <p:txBody>
          <a:bodyPr/>
          <a:lstStyle/>
          <a:p>
            <a:r>
              <a:rPr lang="en-US" sz="4000" b="1">
                <a:latin typeface="Comic Sans MS" charset="0"/>
              </a:rPr>
              <a:t>What is the ATOMIC WEIGHT?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600200"/>
            <a:ext cx="5715000" cy="49530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3600" b="1">
              <a:latin typeface="Comic Sans MS" charset="0"/>
            </a:endParaRPr>
          </a:p>
          <a:p>
            <a:pPr>
              <a:buFont typeface="Wingdings" charset="0"/>
              <a:buNone/>
            </a:pPr>
            <a:endParaRPr lang="en-US" sz="3600" b="1">
              <a:latin typeface="Comic Sans MS" charset="0"/>
            </a:endParaRPr>
          </a:p>
          <a:p>
            <a:pPr>
              <a:buFontTx/>
              <a:buChar char="o"/>
            </a:pPr>
            <a:r>
              <a:rPr lang="en-US" sz="3600" b="1">
                <a:latin typeface="Comic Sans MS" charset="0"/>
              </a:rPr>
              <a:t>The number of protons and neutrons in the nucleus of an atom.</a:t>
            </a:r>
          </a:p>
          <a:p>
            <a:pPr>
              <a:buFont typeface="Wingdings" charset="0"/>
              <a:buNone/>
            </a:pPr>
            <a:endParaRPr lang="en-US" sz="3600" b="1">
              <a:latin typeface="Comic Sans MS" charset="0"/>
            </a:endParaRPr>
          </a:p>
          <a:p>
            <a:pPr>
              <a:buFont typeface="Wingdings" charset="0"/>
              <a:buNone/>
            </a:pPr>
            <a:endParaRPr lang="en-US" sz="3600" b="1">
              <a:latin typeface="Comic Sans MS" charset="0"/>
            </a:endParaRPr>
          </a:p>
        </p:txBody>
      </p:sp>
      <p:pic>
        <p:nvPicPr>
          <p:cNvPr id="34823" name="Picture 7" descr="PeriodicTable3c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31242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55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905000"/>
          </a:xfrm>
        </p:spPr>
        <p:txBody>
          <a:bodyPr/>
          <a:lstStyle/>
          <a:p>
            <a:r>
              <a:rPr lang="en-US" sz="3600" b="1">
                <a:latin typeface="Comic Sans MS" charset="0"/>
              </a:rPr>
              <a:t>How do I find the number of protons, electrons, and neutrons in an element using the periodic table?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9144000" cy="33877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o"/>
            </a:pPr>
            <a:r>
              <a:rPr lang="en-US" b="1">
                <a:latin typeface="Comic Sans MS" charset="0"/>
              </a:rPr>
              <a:t># of PROTONS</a:t>
            </a:r>
            <a:r>
              <a:rPr lang="en-US" sz="2800" b="1">
                <a:latin typeface="Comic Sans MS" charset="0"/>
              </a:rPr>
              <a:t>	 </a:t>
            </a:r>
            <a:r>
              <a:rPr lang="en-US" sz="900" b="1">
                <a:latin typeface="Comic Sans MS" charset="0"/>
              </a:rPr>
              <a:t>   </a:t>
            </a:r>
            <a:r>
              <a:rPr lang="en-US" b="1">
                <a:latin typeface="Comic Sans MS" charset="0"/>
              </a:rPr>
              <a:t>= ATOMIC NUMBER</a:t>
            </a:r>
            <a:endParaRPr lang="en-US" sz="2800" b="1">
              <a:latin typeface="Comic Sans MS" charset="0"/>
            </a:endParaRPr>
          </a:p>
          <a:p>
            <a:pPr>
              <a:lnSpc>
                <a:spcPct val="90000"/>
              </a:lnSpc>
              <a:buFontTx/>
              <a:buChar char="o"/>
            </a:pPr>
            <a:endParaRPr lang="en-US" sz="2800" b="1">
              <a:latin typeface="Comic Sans MS" charset="0"/>
            </a:endParaRPr>
          </a:p>
          <a:p>
            <a:pPr>
              <a:lnSpc>
                <a:spcPct val="90000"/>
              </a:lnSpc>
              <a:buFontTx/>
              <a:buChar char="o"/>
            </a:pPr>
            <a:r>
              <a:rPr lang="en-US" b="1">
                <a:latin typeface="Comic Sans MS" charset="0"/>
              </a:rPr>
              <a:t># of ELECTRONS</a:t>
            </a:r>
            <a:r>
              <a:rPr lang="en-US" sz="1400" b="1">
                <a:latin typeface="Comic Sans MS" charset="0"/>
              </a:rPr>
              <a:t> </a:t>
            </a:r>
            <a:r>
              <a:rPr lang="en-US" b="1">
                <a:latin typeface="Comic Sans MS" charset="0"/>
              </a:rPr>
              <a:t>= ATOMIC NUMBER</a:t>
            </a:r>
            <a:endParaRPr lang="en-US" sz="2800" b="1">
              <a:latin typeface="Comic Sans MS" charset="0"/>
            </a:endParaRPr>
          </a:p>
          <a:p>
            <a:pPr>
              <a:lnSpc>
                <a:spcPct val="90000"/>
              </a:lnSpc>
              <a:buFontTx/>
              <a:buChar char="o"/>
            </a:pPr>
            <a:endParaRPr lang="en-US" sz="2800" b="1">
              <a:latin typeface="Comic Sans MS" charset="0"/>
            </a:endParaRPr>
          </a:p>
          <a:p>
            <a:pPr>
              <a:lnSpc>
                <a:spcPct val="90000"/>
              </a:lnSpc>
              <a:buFontTx/>
              <a:buChar char="o"/>
            </a:pPr>
            <a:r>
              <a:rPr lang="en-US" b="1">
                <a:latin typeface="Comic Sans MS" charset="0"/>
              </a:rPr>
              <a:t># of NEUTRONS</a:t>
            </a:r>
            <a:r>
              <a:rPr lang="en-US" sz="2800" b="1">
                <a:latin typeface="Comic Sans MS" charset="0"/>
              </a:rPr>
              <a:t> </a:t>
            </a:r>
            <a:r>
              <a:rPr lang="en-US" b="1">
                <a:latin typeface="Comic Sans MS" charset="0"/>
              </a:rPr>
              <a:t>= ATOMIC  _  ATOMIC</a:t>
            </a:r>
            <a:endParaRPr lang="en-US" sz="2800" b="1">
              <a:latin typeface="Comic Sans MS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charset="0"/>
              </a:rPr>
              <a:t>					    </a:t>
            </a:r>
            <a:r>
              <a:rPr lang="en-US" sz="900" b="1">
                <a:latin typeface="Comic Sans MS" charset="0"/>
              </a:rPr>
              <a:t> </a:t>
            </a:r>
            <a:r>
              <a:rPr lang="en-US" b="1">
                <a:latin typeface="Comic Sans MS" charset="0"/>
              </a:rPr>
              <a:t>WEIGHT     </a:t>
            </a:r>
            <a:r>
              <a:rPr lang="en-US" sz="900" b="1">
                <a:latin typeface="Comic Sans MS" charset="0"/>
              </a:rPr>
              <a:t> </a:t>
            </a:r>
            <a:r>
              <a:rPr lang="en-US" b="1">
                <a:latin typeface="Comic Sans MS" charset="0"/>
              </a:rPr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36690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41388"/>
          </a:xfrm>
        </p:spPr>
        <p:txBody>
          <a:bodyPr/>
          <a:lstStyle/>
          <a:p>
            <a:r>
              <a:rPr lang="en-US" sz="4000" b="1">
                <a:latin typeface="Comic Sans MS" charset="0"/>
              </a:rPr>
              <a:t>Now you are almost as smart as I am!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105400"/>
            <a:ext cx="8229600" cy="14271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sz="4000" b="1">
                <a:latin typeface="Comic Sans MS" charset="0"/>
              </a:rPr>
              <a:t>But not as handsome!</a:t>
            </a:r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sz="4000" b="1">
                <a:latin typeface="Comic Sans MS" charset="0"/>
              </a:rPr>
              <a:t>Man, I look GOOD!</a:t>
            </a:r>
          </a:p>
        </p:txBody>
      </p:sp>
      <p:pic>
        <p:nvPicPr>
          <p:cNvPr id="36871" name="Picture 7" descr="dmitrimendeleev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295400"/>
            <a:ext cx="28702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57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03387"/>
          </a:xfrm>
        </p:spPr>
        <p:txBody>
          <a:bodyPr/>
          <a:lstStyle/>
          <a:p>
            <a:r>
              <a:rPr lang="en-US" b="1">
                <a:latin typeface="Comic Sans MS" charset="0"/>
              </a:rPr>
              <a:t>Elements, Compounds, and Mixtures</a:t>
            </a:r>
          </a:p>
        </p:txBody>
      </p:sp>
      <p:pic>
        <p:nvPicPr>
          <p:cNvPr id="38920" name="Picture 8" descr="periodtable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84582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88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mic Sans MS" charset="0"/>
              </a:rPr>
              <a:t>What is an ELEMENT?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800600" cy="5105400"/>
          </a:xfrm>
        </p:spPr>
        <p:txBody>
          <a:bodyPr/>
          <a:lstStyle/>
          <a:p>
            <a:pPr>
              <a:buFontTx/>
              <a:buChar char="o"/>
            </a:pPr>
            <a:r>
              <a:rPr lang="en-US" sz="3400" b="1">
                <a:latin typeface="Comic Sans MS" charset="0"/>
              </a:rPr>
              <a:t>A substance composed of a single kind of atom.</a:t>
            </a:r>
          </a:p>
          <a:p>
            <a:pPr>
              <a:buFontTx/>
              <a:buChar char="o"/>
            </a:pPr>
            <a:endParaRPr lang="en-US" sz="1800" b="1">
              <a:latin typeface="Comic Sans MS" charset="0"/>
            </a:endParaRPr>
          </a:p>
          <a:p>
            <a:pPr>
              <a:buFontTx/>
              <a:buChar char="o"/>
            </a:pPr>
            <a:r>
              <a:rPr lang="en-US" sz="3400" b="1">
                <a:latin typeface="Comic Sans MS" charset="0"/>
              </a:rPr>
              <a:t>Cannot be broken down into another substance by chemical or physical means.</a:t>
            </a:r>
          </a:p>
        </p:txBody>
      </p:sp>
      <p:pic>
        <p:nvPicPr>
          <p:cNvPr id="40968" name="Picture 8" descr="element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3550" y="1219200"/>
            <a:ext cx="2678113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70" name="Picture 10" descr="element4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038600"/>
            <a:ext cx="2684463" cy="261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01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mic Sans MS" charset="0"/>
              </a:rPr>
              <a:t>What is a COMPOUND?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495800" cy="3657600"/>
          </a:xfrm>
        </p:spPr>
        <p:txBody>
          <a:bodyPr/>
          <a:lstStyle/>
          <a:p>
            <a:pPr>
              <a:buFontTx/>
              <a:buChar char="o"/>
            </a:pPr>
            <a:r>
              <a:rPr lang="en-US" sz="3600" b="1">
                <a:latin typeface="Comic Sans MS" charset="0"/>
              </a:rPr>
              <a:t>A substance in which two or more different elements are CHEMICALLY bonded together.</a:t>
            </a:r>
          </a:p>
        </p:txBody>
      </p:sp>
      <p:pic>
        <p:nvPicPr>
          <p:cNvPr id="43022" name="Picture 14" descr="compound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40894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79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430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mic Sans MS" charset="0"/>
              </a:rPr>
              <a:t>What is a MIXTURE?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648200" cy="4530725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3600" b="1">
              <a:latin typeface="Comic Sans MS" charset="0"/>
            </a:endParaRPr>
          </a:p>
          <a:p>
            <a:pPr>
              <a:buFontTx/>
              <a:buChar char="o"/>
            </a:pPr>
            <a:r>
              <a:rPr lang="en-US" sz="3600" b="1">
                <a:latin typeface="Comic Sans MS" charset="0"/>
              </a:rPr>
              <a:t>Two or more substances that are mixed together but are NOT chemically bonded.</a:t>
            </a:r>
          </a:p>
        </p:txBody>
      </p:sp>
      <p:pic>
        <p:nvPicPr>
          <p:cNvPr id="47113" name="Picture 9" descr="mixture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752600"/>
            <a:ext cx="401478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81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omic Sans MS" charset="0"/>
              </a:rPr>
              <a:t>Element, Compound or Mixture?</a:t>
            </a:r>
          </a:p>
        </p:txBody>
      </p:sp>
      <p:pic>
        <p:nvPicPr>
          <p:cNvPr id="52230" name="Picture 6" descr="mixture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0613" y="1600200"/>
            <a:ext cx="4537075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45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3" y="165004"/>
            <a:ext cx="7450142" cy="6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6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omic Sans MS" charset="0"/>
              </a:rPr>
              <a:t>Element, Compound or Mixture?</a:t>
            </a:r>
          </a:p>
        </p:txBody>
      </p:sp>
      <p:pic>
        <p:nvPicPr>
          <p:cNvPr id="54277" name="Picture 5" descr="compound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00200"/>
            <a:ext cx="431165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92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omic Sans MS" charset="0"/>
              </a:rPr>
              <a:t>Element, Compound or Mixture?</a:t>
            </a:r>
          </a:p>
        </p:txBody>
      </p:sp>
      <p:pic>
        <p:nvPicPr>
          <p:cNvPr id="55301" name="Picture 5" descr="mixture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5225" y="1676400"/>
            <a:ext cx="41656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5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omic Sans MS" charset="0"/>
              </a:rPr>
              <a:t>Element, Compound or Mixture?</a:t>
            </a:r>
          </a:p>
        </p:txBody>
      </p:sp>
      <p:pic>
        <p:nvPicPr>
          <p:cNvPr id="56325" name="Picture 5" descr="element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5225" y="1676400"/>
            <a:ext cx="4313238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44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omic Sans MS" charset="0"/>
              </a:rPr>
              <a:t>Element, Compound or Mixture?</a:t>
            </a:r>
          </a:p>
        </p:txBody>
      </p:sp>
      <p:pic>
        <p:nvPicPr>
          <p:cNvPr id="57349" name="Picture 5" descr="mixture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813" y="1676400"/>
            <a:ext cx="4087812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15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omic Sans MS" charset="0"/>
              </a:rPr>
              <a:t>Element, Compound or Mixture?</a:t>
            </a:r>
          </a:p>
        </p:txBody>
      </p:sp>
      <p:pic>
        <p:nvPicPr>
          <p:cNvPr id="58375" name="Picture 7" descr="element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709738"/>
            <a:ext cx="4343400" cy="4237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48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41388"/>
          </a:xfrm>
        </p:spPr>
        <p:txBody>
          <a:bodyPr/>
          <a:lstStyle/>
          <a:p>
            <a:r>
              <a:rPr lang="en-US" sz="4000" b="1">
                <a:latin typeface="Comic Sans MS" charset="0"/>
              </a:rPr>
              <a:t>You are still not as handsome as the great Mendeleev!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257800"/>
            <a:ext cx="8229600" cy="14271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sz="4000" b="1">
                <a:latin typeface="Comic Sans MS" charset="0"/>
              </a:rPr>
              <a:t>I am working this beard!</a:t>
            </a:r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sz="4000" b="1">
                <a:latin typeface="Comic Sans MS" charset="0"/>
              </a:rPr>
              <a:t>Man, I look GOOD!</a:t>
            </a:r>
          </a:p>
        </p:txBody>
      </p:sp>
      <p:pic>
        <p:nvPicPr>
          <p:cNvPr id="49156" name="Picture 4" descr="dmitrimendeleev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295400"/>
            <a:ext cx="28702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94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10-20 at 7.57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763"/>
            <a:ext cx="9144000" cy="54040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6076" y="601032"/>
            <a:ext cx="0" cy="737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23981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Periods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5269" y="816496"/>
            <a:ext cx="0" cy="674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19198" y="1097513"/>
            <a:ext cx="0" cy="481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258871" y="1014257"/>
            <a:ext cx="0" cy="481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775942" y="609150"/>
            <a:ext cx="17946" cy="969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9987" y="816496"/>
            <a:ext cx="136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metals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5269" y="54857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Alkali metals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08841" y="728181"/>
            <a:ext cx="10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Halogens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83045" y="20941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Nobel Gases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4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10-20 at 7.57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763"/>
            <a:ext cx="9144000" cy="54040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6076" y="601032"/>
            <a:ext cx="0" cy="737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23981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Periods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5269" y="816496"/>
            <a:ext cx="0" cy="674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19198" y="1097513"/>
            <a:ext cx="0" cy="481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258871" y="1014257"/>
            <a:ext cx="0" cy="481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775942" y="609150"/>
            <a:ext cx="17946" cy="969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9987" y="816496"/>
            <a:ext cx="136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metals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5269" y="54857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Alkali metals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08841" y="728181"/>
            <a:ext cx="10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Halogens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83045" y="20941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Nobel Gases 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20664" y="1017848"/>
            <a:ext cx="1462381" cy="1613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65902" y="609150"/>
            <a:ext cx="137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Atomic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0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91607" y="1893817"/>
            <a:ext cx="3118400" cy="286907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08692" y="2165984"/>
            <a:ext cx="304799" cy="3628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6293" y="2517530"/>
            <a:ext cx="106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57200" y="1281556"/>
            <a:ext cx="8104226" cy="40483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54290" y="2985987"/>
            <a:ext cx="612341" cy="5329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296351" y="3623162"/>
            <a:ext cx="612341" cy="5329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400519" y="3671378"/>
            <a:ext cx="612341" cy="5329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587258" y="2080930"/>
            <a:ext cx="612341" cy="5329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120859" y="3252482"/>
            <a:ext cx="612341" cy="5329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433487" y="4229903"/>
            <a:ext cx="612341" cy="5329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069688" y="2869079"/>
            <a:ext cx="304799" cy="3628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51494" y="2528871"/>
            <a:ext cx="304799" cy="3628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07877" y="2080930"/>
            <a:ext cx="304799" cy="3628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9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of protons = # neutrons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807" y="1452887"/>
            <a:ext cx="3318899" cy="7018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(In a balanced atom)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75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# of neutron = </a:t>
            </a:r>
          </a:p>
          <a:p>
            <a:r>
              <a:rPr lang="en-US" dirty="0" smtClean="0"/>
              <a:t>atomic mass </a:t>
            </a:r>
            <a:r>
              <a:rPr lang="mr-IN" dirty="0" smtClean="0"/>
              <a:t>–</a:t>
            </a:r>
            <a:r>
              <a:rPr lang="en-US" dirty="0" smtClean="0"/>
              <a:t> number of protons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0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3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91607" y="1893817"/>
            <a:ext cx="3118400" cy="286907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91552" y="2347426"/>
            <a:ext cx="612341" cy="5329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43952" y="3475085"/>
            <a:ext cx="612341" cy="5329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6293" y="2517530"/>
            <a:ext cx="106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8693" y="3475085"/>
            <a:ext cx="108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 +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57200" y="1281556"/>
            <a:ext cx="8104226" cy="40483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55255" y="2942094"/>
            <a:ext cx="612341" cy="5329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22850" y="2985987"/>
            <a:ext cx="117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Electrons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1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91607" y="1893817"/>
            <a:ext cx="3118400" cy="286907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91552" y="2347426"/>
            <a:ext cx="612341" cy="5329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43952" y="3475085"/>
            <a:ext cx="612341" cy="5329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6293" y="2517530"/>
            <a:ext cx="106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8693" y="3475085"/>
            <a:ext cx="108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 +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57200" y="1281556"/>
            <a:ext cx="8104226" cy="40483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55255" y="2942094"/>
            <a:ext cx="612341" cy="5329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22850" y="2985987"/>
            <a:ext cx="117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Electrons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6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 = table of elements</a:t>
            </a:r>
            <a:endParaRPr lang="en-US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04" y="1939178"/>
            <a:ext cx="4150427" cy="374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3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2895600"/>
          </a:xfrm>
        </p:spPr>
        <p:txBody>
          <a:bodyPr/>
          <a:lstStyle/>
          <a:p>
            <a:r>
              <a:rPr lang="en-US" b="1">
                <a:latin typeface="Comic Sans MS" charset="0"/>
              </a:rPr>
              <a:t>Introduction to the Periodic Table</a:t>
            </a:r>
            <a:r>
              <a:rPr lang="en-US">
                <a:latin typeface="Comic Sans MS" charset="0"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495800"/>
            <a:ext cx="8839200" cy="1524000"/>
          </a:xfrm>
        </p:spPr>
        <p:txBody>
          <a:bodyPr/>
          <a:lstStyle/>
          <a:p>
            <a:pPr>
              <a:buClr>
                <a:schemeClr val="tx2"/>
              </a:buClr>
              <a:buFontTx/>
              <a:buNone/>
            </a:pPr>
            <a:r>
              <a:rPr lang="en-US" sz="2700" b="1"/>
              <a:t>Atomic Number ● Symbol ● Atomic Weight</a:t>
            </a:r>
          </a:p>
          <a:p>
            <a:pPr>
              <a:buClr>
                <a:schemeClr val="tx2"/>
              </a:buClr>
              <a:buFontTx/>
              <a:buNone/>
            </a:pPr>
            <a:endParaRPr lang="en-US" sz="700" b="1"/>
          </a:p>
          <a:p>
            <a:pPr>
              <a:buClr>
                <a:schemeClr val="tx2"/>
              </a:buClr>
              <a:buFontTx/>
              <a:buNone/>
            </a:pPr>
            <a:endParaRPr lang="en-US" sz="700" b="1"/>
          </a:p>
          <a:p>
            <a:pPr>
              <a:buClr>
                <a:schemeClr val="tx2"/>
              </a:buClr>
              <a:buFontTx/>
              <a:buNone/>
            </a:pPr>
            <a:r>
              <a:rPr lang="en-US" sz="2700" b="1"/>
              <a:t>Element ● Compound ● Mixture</a:t>
            </a:r>
          </a:p>
        </p:txBody>
      </p:sp>
    </p:spTree>
    <p:extLst>
      <p:ext uri="{BB962C8B-B14F-4D97-AF65-F5344CB8AC3E}">
        <p14:creationId xmlns:p14="http://schemas.microsoft.com/office/powerpoint/2010/main" val="313190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39825"/>
          </a:xfrm>
        </p:spPr>
        <p:txBody>
          <a:bodyPr/>
          <a:lstStyle/>
          <a:p>
            <a:r>
              <a:rPr lang="en-US" b="1">
                <a:latin typeface="Comic Sans MS" charset="0"/>
              </a:rPr>
              <a:t>I am Dmitri Mendeleev!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867400"/>
            <a:ext cx="8534400" cy="762000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4000" b="1">
                <a:solidFill>
                  <a:schemeClr val="tx2"/>
                </a:solidFill>
                <a:latin typeface="Comic Sans MS" charset="0"/>
              </a:rPr>
              <a:t>I made the PERIODIC TABLE !</a:t>
            </a:r>
          </a:p>
        </p:txBody>
      </p:sp>
      <p:pic>
        <p:nvPicPr>
          <p:cNvPr id="22535" name="Picture 7" descr="dmitrimendeleev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30972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9" name="Picture 11" descr="PeriodicTable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600200"/>
            <a:ext cx="5334000" cy="355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36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Comic Sans MS" charset="0"/>
              </a:rPr>
              <a:t>What is the PERIODIC TABLE?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0"/>
            <a:ext cx="6172200" cy="3048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o"/>
            </a:pPr>
            <a:r>
              <a:rPr lang="en-US" sz="3600" b="1">
                <a:latin typeface="Comic Sans MS" charset="0"/>
              </a:rPr>
              <a:t>Shows all known elements in the universe.</a:t>
            </a:r>
            <a:r>
              <a:rPr lang="en-US" sz="1800" b="1">
                <a:latin typeface="Comic Sans MS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o"/>
            </a:pPr>
            <a:endParaRPr lang="en-US" sz="1800" b="1">
              <a:latin typeface="Comic Sans MS" charset="0"/>
            </a:endParaRPr>
          </a:p>
          <a:p>
            <a:pPr>
              <a:lnSpc>
                <a:spcPct val="80000"/>
              </a:lnSpc>
              <a:buFontTx/>
              <a:buChar char="o"/>
            </a:pPr>
            <a:r>
              <a:rPr lang="en-US" sz="3600" b="1">
                <a:latin typeface="Comic Sans MS" charset="0"/>
              </a:rPr>
              <a:t>Organizes the elements by chemical properties.</a:t>
            </a:r>
          </a:p>
        </p:txBody>
      </p:sp>
      <p:pic>
        <p:nvPicPr>
          <p:cNvPr id="25606" name="Picture 6" descr="periodictable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0" y="1752600"/>
            <a:ext cx="28257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2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627187"/>
          </a:xfrm>
        </p:spPr>
        <p:txBody>
          <a:bodyPr/>
          <a:lstStyle/>
          <a:p>
            <a:r>
              <a:rPr lang="en-US" b="1">
                <a:latin typeface="Comic Sans MS" charset="0"/>
              </a:rPr>
              <a:t>How do you read the PERIODIC TABLE?</a:t>
            </a:r>
          </a:p>
        </p:txBody>
      </p:sp>
      <p:pic>
        <p:nvPicPr>
          <p:cNvPr id="27658" name="Picture 10" descr="PeriodicTable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79600"/>
            <a:ext cx="8382000" cy="4713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364</Words>
  <Application>Microsoft Macintosh PowerPoint</Application>
  <PresentationFormat>On-screen Show (4:3)</PresentationFormat>
  <Paragraphs>90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Cliff</vt:lpstr>
      <vt:lpstr>Elements</vt:lpstr>
      <vt:lpstr>PowerPoint Presentation</vt:lpstr>
      <vt:lpstr>PowerPoint Presentation</vt:lpstr>
      <vt:lpstr>Atoms</vt:lpstr>
      <vt:lpstr>Periodic table = table of elements</vt:lpstr>
      <vt:lpstr>Introduction to the Periodic Table </vt:lpstr>
      <vt:lpstr>I am Dmitri Mendeleev!</vt:lpstr>
      <vt:lpstr>What is the PERIODIC TABLE?</vt:lpstr>
      <vt:lpstr>How do you read the PERIODIC TABLE?</vt:lpstr>
      <vt:lpstr>What is the ATOMIC NUMBER?</vt:lpstr>
      <vt:lpstr>What is the SYMBOL?</vt:lpstr>
      <vt:lpstr>What is the ATOMIC WEIGHT?</vt:lpstr>
      <vt:lpstr>How do I find the number of protons, electrons, and neutrons in an element using the periodic table?</vt:lpstr>
      <vt:lpstr>Now you are almost as smart as I am!</vt:lpstr>
      <vt:lpstr>Elements, Compounds, and Mixtures</vt:lpstr>
      <vt:lpstr>What is an ELEMENT?</vt:lpstr>
      <vt:lpstr>What is a COMPOUND?</vt:lpstr>
      <vt:lpstr>What is a MIXTURE?</vt:lpstr>
      <vt:lpstr>Element, Compound or Mixture?</vt:lpstr>
      <vt:lpstr>Element, Compound or Mixture?</vt:lpstr>
      <vt:lpstr>Element, Compound or Mixture?</vt:lpstr>
      <vt:lpstr>Element, Compound or Mixture?</vt:lpstr>
      <vt:lpstr>Element, Compound or Mixture?</vt:lpstr>
      <vt:lpstr>Element, Compound or Mixture?</vt:lpstr>
      <vt:lpstr>You are still not as handsome as the great Mendeleev!</vt:lpstr>
      <vt:lpstr>PowerPoint Presentation</vt:lpstr>
      <vt:lpstr>PowerPoint Presentation</vt:lpstr>
      <vt:lpstr>Atoms</vt:lpstr>
      <vt:lpstr># of protons = # neutrons</vt:lpstr>
      <vt:lpstr>Atoms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</dc:title>
  <dc:creator>James Watts</dc:creator>
  <cp:lastModifiedBy>James Watts</cp:lastModifiedBy>
  <cp:revision>6</cp:revision>
  <dcterms:created xsi:type="dcterms:W3CDTF">2020-10-20T11:56:47Z</dcterms:created>
  <dcterms:modified xsi:type="dcterms:W3CDTF">2020-10-20T12:29:27Z</dcterms:modified>
</cp:coreProperties>
</file>