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3" r:id="rId4"/>
    <p:sldId id="274" r:id="rId5"/>
    <p:sldId id="270" r:id="rId6"/>
    <p:sldId id="399" r:id="rId7"/>
    <p:sldId id="275" r:id="rId8"/>
    <p:sldId id="278" r:id="rId9"/>
    <p:sldId id="276" r:id="rId10"/>
    <p:sldId id="261" r:id="rId11"/>
    <p:sldId id="384" r:id="rId12"/>
    <p:sldId id="420" r:id="rId13"/>
    <p:sldId id="417" r:id="rId14"/>
    <p:sldId id="421" r:id="rId15"/>
    <p:sldId id="392" r:id="rId16"/>
    <p:sldId id="422" r:id="rId17"/>
    <p:sldId id="418" r:id="rId18"/>
    <p:sldId id="423" r:id="rId19"/>
    <p:sldId id="419" r:id="rId20"/>
    <p:sldId id="394" r:id="rId21"/>
    <p:sldId id="402" r:id="rId22"/>
    <p:sldId id="415" r:id="rId23"/>
    <p:sldId id="416" r:id="rId24"/>
    <p:sldId id="395" r:id="rId25"/>
    <p:sldId id="388" r:id="rId26"/>
    <p:sldId id="404" r:id="rId27"/>
    <p:sldId id="405" r:id="rId28"/>
    <p:sldId id="403" r:id="rId29"/>
    <p:sldId id="410" r:id="rId30"/>
    <p:sldId id="409" r:id="rId31"/>
    <p:sldId id="406" r:id="rId32"/>
    <p:sldId id="383" r:id="rId33"/>
    <p:sldId id="412" r:id="rId34"/>
    <p:sldId id="413" r:id="rId35"/>
    <p:sldId id="414" r:id="rId36"/>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47CCD"/>
    <a:srgbClr val="FBC484"/>
    <a:srgbClr val="3803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86" d="100"/>
          <a:sy n="86" d="100"/>
        </p:scale>
        <p:origin x="55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5400"/>
            </a:lvl1pPr>
          </a:lstStyle>
          <a:p>
            <a:r>
              <a:rPr lang="fr-FR"/>
              <a:t>Modifiez le style du titre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320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3C463AE3-9C41-4643-8038-64B9A129993A}" type="datetimeFigureOut">
              <a:rPr lang="fr-CA" smtClean="0">
                <a:solidFill>
                  <a:prstClr val="white"/>
                </a:solidFill>
              </a:rPr>
              <a:pPr/>
              <a:t>2020-11-09</a:t>
            </a:fld>
            <a:endParaRPr lang="fr-CA">
              <a:solidFill>
                <a:prstClr val="white"/>
              </a:solidFill>
            </a:endParaRPr>
          </a:p>
        </p:txBody>
      </p:sp>
      <p:sp>
        <p:nvSpPr>
          <p:cNvPr id="5" name="Footer Placeholder 4"/>
          <p:cNvSpPr>
            <a:spLocks noGrp="1"/>
          </p:cNvSpPr>
          <p:nvPr>
            <p:ph type="ftr" sz="quarter" idx="11"/>
          </p:nvPr>
        </p:nvSpPr>
        <p:spPr/>
        <p:txBody>
          <a:bodyPr/>
          <a:lstStyle/>
          <a:p>
            <a:endParaRPr lang="fr-CA">
              <a:solidFill>
                <a:prstClr val="white"/>
              </a:solidFill>
            </a:endParaRPr>
          </a:p>
        </p:txBody>
      </p:sp>
      <p:sp>
        <p:nvSpPr>
          <p:cNvPr id="6" name="Slide Number Placeholder 5"/>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3030207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5" name="Footer Placeholder 4"/>
          <p:cNvSpPr>
            <a:spLocks noGrp="1"/>
          </p:cNvSpPr>
          <p:nvPr>
            <p:ph type="ftr" sz="quarter" idx="11"/>
          </p:nvPr>
        </p:nvSpPr>
        <p:spPr/>
        <p:txBody>
          <a:bodyPr/>
          <a:lstStyle/>
          <a:p>
            <a:endParaRPr lang="fr-CA">
              <a:solidFill>
                <a:srgbClr val="002060"/>
              </a:solidFill>
            </a:endParaRPr>
          </a:p>
        </p:txBody>
      </p:sp>
      <p:sp>
        <p:nvSpPr>
          <p:cNvPr id="6" name="Slide Number Placeholder 5"/>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3951120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5" name="Footer Placeholder 4"/>
          <p:cNvSpPr>
            <a:spLocks noGrp="1"/>
          </p:cNvSpPr>
          <p:nvPr>
            <p:ph type="ftr" sz="quarter" idx="11"/>
          </p:nvPr>
        </p:nvSpPr>
        <p:spPr/>
        <p:txBody>
          <a:bodyPr/>
          <a:lstStyle/>
          <a:p>
            <a:endParaRPr lang="fr-CA">
              <a:solidFill>
                <a:srgbClr val="002060"/>
              </a:solidFill>
            </a:endParaRPr>
          </a:p>
        </p:txBody>
      </p:sp>
      <p:sp>
        <p:nvSpPr>
          <p:cNvPr id="6" name="Slide Number Placeholder 5"/>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282450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5" name="Footer Placeholder 4"/>
          <p:cNvSpPr>
            <a:spLocks noGrp="1"/>
          </p:cNvSpPr>
          <p:nvPr>
            <p:ph type="ftr" sz="quarter" idx="11"/>
          </p:nvPr>
        </p:nvSpPr>
        <p:spPr/>
        <p:txBody>
          <a:bodyPr/>
          <a:lstStyle/>
          <a:p>
            <a:endParaRPr lang="fr-CA">
              <a:solidFill>
                <a:srgbClr val="002060"/>
              </a:solidFill>
            </a:endParaRPr>
          </a:p>
        </p:txBody>
      </p:sp>
      <p:sp>
        <p:nvSpPr>
          <p:cNvPr id="6" name="Slide Number Placeholder 5"/>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267429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4406900"/>
            <a:ext cx="10515600" cy="1362075"/>
          </a:xfrm>
        </p:spPr>
        <p:txBody>
          <a:bodyPr anchor="t"/>
          <a:lstStyle>
            <a:lvl1pPr>
              <a:defRPr sz="4000" b="1"/>
            </a:lvl1pPr>
          </a:lstStyle>
          <a:p>
            <a:r>
              <a:rPr lang="fr-FR"/>
              <a:t>Modifiez le style du titre</a:t>
            </a:r>
            <a:endParaRPr lang="en-US"/>
          </a:p>
        </p:txBody>
      </p:sp>
      <p:sp>
        <p:nvSpPr>
          <p:cNvPr id="3" name="Text Placeholder 2"/>
          <p:cNvSpPr>
            <a:spLocks noGrp="1"/>
          </p:cNvSpPr>
          <p:nvPr>
            <p:ph type="body" idx="1"/>
          </p:nvPr>
        </p:nvSpPr>
        <p:spPr>
          <a:xfrm>
            <a:off x="831850" y="2906713"/>
            <a:ext cx="10515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5" name="Footer Placeholder 4"/>
          <p:cNvSpPr>
            <a:spLocks noGrp="1"/>
          </p:cNvSpPr>
          <p:nvPr>
            <p:ph type="ftr" sz="quarter" idx="11"/>
          </p:nvPr>
        </p:nvSpPr>
        <p:spPr/>
        <p:txBody>
          <a:bodyPr/>
          <a:lstStyle/>
          <a:p>
            <a:endParaRPr lang="fr-CA">
              <a:solidFill>
                <a:srgbClr val="002060"/>
              </a:solidFill>
            </a:endParaRPr>
          </a:p>
        </p:txBody>
      </p:sp>
      <p:sp>
        <p:nvSpPr>
          <p:cNvPr id="6" name="Slide Number Placeholder 5"/>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322927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838200" y="1820863"/>
            <a:ext cx="5181600"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72200" y="1820863"/>
            <a:ext cx="5181600"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6" name="Footer Placeholder 5"/>
          <p:cNvSpPr>
            <a:spLocks noGrp="1"/>
          </p:cNvSpPr>
          <p:nvPr>
            <p:ph type="ftr" sz="quarter" idx="11"/>
          </p:nvPr>
        </p:nvSpPr>
        <p:spPr/>
        <p:txBody>
          <a:bodyPr/>
          <a:lstStyle/>
          <a:p>
            <a:endParaRPr lang="fr-CA">
              <a:solidFill>
                <a:srgbClr val="002060"/>
              </a:solidFill>
            </a:endParaRPr>
          </a:p>
        </p:txBody>
      </p:sp>
      <p:sp>
        <p:nvSpPr>
          <p:cNvPr id="7" name="Slide Number Placeholder 6"/>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347653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fr-FR"/>
              <a:t>Modifiez le style du titre</a:t>
            </a:r>
            <a:endParaRPr lang="en-US"/>
          </a:p>
        </p:txBody>
      </p:sp>
      <p:sp>
        <p:nvSpPr>
          <p:cNvPr id="3" name="Text Placeholder 2"/>
          <p:cNvSpPr>
            <a:spLocks noGrp="1"/>
          </p:cNvSpPr>
          <p:nvPr>
            <p:ph type="body" idx="1"/>
          </p:nvPr>
        </p:nvSpPr>
        <p:spPr>
          <a:xfrm>
            <a:off x="831850" y="1535113"/>
            <a:ext cx="515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31850" y="2174875"/>
            <a:ext cx="5156200" cy="399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89663" y="1535113"/>
            <a:ext cx="51577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89663" y="2174875"/>
            <a:ext cx="5157787" cy="399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8" name="Footer Placeholder 7"/>
          <p:cNvSpPr>
            <a:spLocks noGrp="1"/>
          </p:cNvSpPr>
          <p:nvPr>
            <p:ph type="ftr" sz="quarter" idx="11"/>
          </p:nvPr>
        </p:nvSpPr>
        <p:spPr/>
        <p:txBody>
          <a:bodyPr/>
          <a:lstStyle/>
          <a:p>
            <a:endParaRPr lang="fr-CA">
              <a:solidFill>
                <a:srgbClr val="002060"/>
              </a:solidFill>
            </a:endParaRPr>
          </a:p>
        </p:txBody>
      </p:sp>
      <p:sp>
        <p:nvSpPr>
          <p:cNvPr id="9" name="Slide Number Placeholder 8"/>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40597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4" name="Footer Placeholder 3"/>
          <p:cNvSpPr>
            <a:spLocks noGrp="1"/>
          </p:cNvSpPr>
          <p:nvPr>
            <p:ph type="ftr" sz="quarter" idx="11"/>
          </p:nvPr>
        </p:nvSpPr>
        <p:spPr/>
        <p:txBody>
          <a:bodyPr/>
          <a:lstStyle/>
          <a:p>
            <a:endParaRPr lang="fr-CA">
              <a:solidFill>
                <a:srgbClr val="002060"/>
              </a:solidFill>
            </a:endParaRPr>
          </a:p>
        </p:txBody>
      </p:sp>
      <p:sp>
        <p:nvSpPr>
          <p:cNvPr id="5" name="Slide Number Placeholder 4"/>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366546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3" name="Footer Placeholder 2"/>
          <p:cNvSpPr>
            <a:spLocks noGrp="1"/>
          </p:cNvSpPr>
          <p:nvPr>
            <p:ph type="ftr" sz="quarter" idx="11"/>
          </p:nvPr>
        </p:nvSpPr>
        <p:spPr/>
        <p:txBody>
          <a:bodyPr/>
          <a:lstStyle/>
          <a:p>
            <a:endParaRPr lang="fr-CA">
              <a:solidFill>
                <a:srgbClr val="002060"/>
              </a:solidFill>
            </a:endParaRPr>
          </a:p>
        </p:txBody>
      </p:sp>
      <p:sp>
        <p:nvSpPr>
          <p:cNvPr id="4" name="Slide Number Placeholder 3"/>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39210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1850" y="685800"/>
            <a:ext cx="4013200" cy="1160463"/>
          </a:xfrm>
        </p:spPr>
        <p:txBody>
          <a:bodyPr anchor="b"/>
          <a:lstStyle>
            <a:lvl1pPr>
              <a:defRPr sz="2000" b="1"/>
            </a:lvl1pPr>
          </a:lstStyle>
          <a:p>
            <a:r>
              <a:rPr lang="fr-FR"/>
              <a:t>Modifiez le style du titre</a:t>
            </a:r>
            <a:endParaRPr lang="en-US"/>
          </a:p>
        </p:txBody>
      </p:sp>
      <p:sp>
        <p:nvSpPr>
          <p:cNvPr id="3" name="Content Placeholder 2"/>
          <p:cNvSpPr>
            <a:spLocks noGrp="1"/>
          </p:cNvSpPr>
          <p:nvPr>
            <p:ph idx="1"/>
          </p:nvPr>
        </p:nvSpPr>
        <p:spPr>
          <a:xfrm>
            <a:off x="5046663" y="685800"/>
            <a:ext cx="63007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31850" y="1846263"/>
            <a:ext cx="4013200" cy="43259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6" name="Footer Placeholder 5"/>
          <p:cNvSpPr>
            <a:spLocks noGrp="1"/>
          </p:cNvSpPr>
          <p:nvPr>
            <p:ph type="ftr" sz="quarter" idx="11"/>
          </p:nvPr>
        </p:nvSpPr>
        <p:spPr/>
        <p:txBody>
          <a:bodyPr/>
          <a:lstStyle/>
          <a:p>
            <a:endParaRPr lang="fr-CA">
              <a:solidFill>
                <a:srgbClr val="002060"/>
              </a:solidFill>
            </a:endParaRPr>
          </a:p>
        </p:txBody>
      </p:sp>
      <p:sp>
        <p:nvSpPr>
          <p:cNvPr id="7" name="Slide Number Placeholder 6"/>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217866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05075" y="4800600"/>
            <a:ext cx="7177088" cy="566738"/>
          </a:xfrm>
        </p:spPr>
        <p:txBody>
          <a:bodyPr anchor="b"/>
          <a:lstStyle>
            <a:lvl1pPr>
              <a:defRPr sz="2000" b="1"/>
            </a:lvl1pPr>
          </a:lstStyle>
          <a:p>
            <a:r>
              <a:rPr lang="fr-FR"/>
              <a:t>Modifiez le style du titre</a:t>
            </a:r>
            <a:endParaRPr lang="en-US"/>
          </a:p>
        </p:txBody>
      </p:sp>
      <p:sp>
        <p:nvSpPr>
          <p:cNvPr id="3" name="Picture Placeholder 2"/>
          <p:cNvSpPr>
            <a:spLocks noGrp="1"/>
          </p:cNvSpPr>
          <p:nvPr>
            <p:ph type="pic" idx="1"/>
          </p:nvPr>
        </p:nvSpPr>
        <p:spPr>
          <a:xfrm>
            <a:off x="2505075" y="685800"/>
            <a:ext cx="7177088" cy="4041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2505075" y="5367338"/>
            <a:ext cx="71770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6" name="Footer Placeholder 5"/>
          <p:cNvSpPr>
            <a:spLocks noGrp="1"/>
          </p:cNvSpPr>
          <p:nvPr>
            <p:ph type="ftr" sz="quarter" idx="11"/>
          </p:nvPr>
        </p:nvSpPr>
        <p:spPr/>
        <p:txBody>
          <a:bodyPr/>
          <a:lstStyle/>
          <a:p>
            <a:endParaRPr lang="fr-CA">
              <a:solidFill>
                <a:srgbClr val="002060"/>
              </a:solidFill>
            </a:endParaRPr>
          </a:p>
        </p:txBody>
      </p:sp>
      <p:sp>
        <p:nvSpPr>
          <p:cNvPr id="7" name="Slide Number Placeholder 6"/>
          <p:cNvSpPr>
            <a:spLocks noGrp="1"/>
          </p:cNvSpPr>
          <p:nvPr>
            <p:ph type="sldNum" sz="quarter" idx="12"/>
          </p:nvPr>
        </p:nvSpPr>
        <p:spPr/>
        <p:txBody>
          <a:body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215366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10515600" cy="1325562"/>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0863"/>
            <a:ext cx="10515600" cy="435133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63AE3-9C41-4643-8038-64B9A129993A}" type="datetimeFigureOut">
              <a:rPr lang="fr-CA" smtClean="0">
                <a:solidFill>
                  <a:srgbClr val="002060"/>
                </a:solidFill>
              </a:rPr>
              <a:pPr/>
              <a:t>2020-11-09</a:t>
            </a:fld>
            <a:endParaRPr lang="fr-CA">
              <a:solidFill>
                <a:srgbClr val="002060"/>
              </a:solidFill>
            </a:endParaRPr>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solidFill>
                <a:srgbClr val="002060"/>
              </a:solidFill>
            </a:endParaRPr>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770BD-3821-49F0-8229-D3CD68789792}" type="slidenum">
              <a:rPr lang="fr-CA" smtClean="0">
                <a:solidFill>
                  <a:prstClr val="white"/>
                </a:solidFill>
              </a:rPr>
              <a:pPr/>
              <a:t>‹#›</a:t>
            </a:fld>
            <a:endParaRPr lang="fr-CA">
              <a:solidFill>
                <a:prstClr val="white"/>
              </a:solidFill>
            </a:endParaRPr>
          </a:p>
        </p:txBody>
      </p:sp>
    </p:spTree>
    <p:extLst>
      <p:ext uri="{BB962C8B-B14F-4D97-AF65-F5344CB8AC3E}">
        <p14:creationId xmlns:p14="http://schemas.microsoft.com/office/powerpoint/2010/main" val="299861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Xm7CZvvsC64"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154955" y="785004"/>
            <a:ext cx="9973120" cy="5082396"/>
          </a:xfrm>
        </p:spPr>
        <p:txBody>
          <a:bodyPr>
            <a:normAutofit/>
          </a:bodyPr>
          <a:lstStyle/>
          <a:p>
            <a:pPr algn="ctr"/>
            <a:r>
              <a:rPr lang="fr-CA" sz="7200" b="1" dirty="0">
                <a:solidFill>
                  <a:schemeClr val="accent5"/>
                </a:solidFill>
                <a:effectLst>
                  <a:outerShdw blurRad="38100" dist="38100" dir="2700000" algn="tl">
                    <a:srgbClr val="000000">
                      <a:alpha val="43137"/>
                    </a:srgbClr>
                  </a:outerShdw>
                </a:effectLst>
              </a:rPr>
              <a:t>CHAPTER 2</a:t>
            </a:r>
            <a:br>
              <a:rPr lang="fr-CA" dirty="0"/>
            </a:br>
            <a:br>
              <a:rPr lang="fr-CA" dirty="0">
                <a:solidFill>
                  <a:schemeClr val="bg1"/>
                </a:solidFill>
              </a:rPr>
            </a:br>
            <a:r>
              <a:rPr lang="fr-CA" sz="6000" b="1" dirty="0">
                <a:solidFill>
                  <a:schemeClr val="bg1"/>
                </a:solidFill>
                <a:effectLst>
                  <a:outerShdw blurRad="38100" dist="38100" dir="2700000" algn="tl">
                    <a:srgbClr val="000000">
                      <a:alpha val="43137"/>
                    </a:srgbClr>
                  </a:outerShdw>
                </a:effectLst>
              </a:rPr>
              <a:t>1896-1945</a:t>
            </a:r>
            <a:br>
              <a:rPr lang="fr-CA" sz="6000" b="1" dirty="0">
                <a:solidFill>
                  <a:schemeClr val="bg1"/>
                </a:solidFill>
                <a:effectLst>
                  <a:outerShdw blurRad="38100" dist="38100" dir="2700000" algn="tl">
                    <a:srgbClr val="000000">
                      <a:alpha val="43137"/>
                    </a:srgbClr>
                  </a:outerShdw>
                </a:effectLst>
              </a:rPr>
            </a:br>
            <a:r>
              <a:rPr lang="fr-CA" sz="6000" b="1" i="1" dirty="0" err="1">
                <a:solidFill>
                  <a:schemeClr val="bg1"/>
                </a:solidFill>
                <a:effectLst>
                  <a:outerShdw blurRad="38100" dist="38100" dir="2700000" algn="tl">
                    <a:srgbClr val="000000">
                      <a:alpha val="43137"/>
                    </a:srgbClr>
                  </a:outerShdw>
                </a:effectLst>
              </a:rPr>
              <a:t>Nationalisms</a:t>
            </a:r>
            <a:r>
              <a:rPr lang="fr-CA" sz="6000" b="1" i="1" dirty="0">
                <a:solidFill>
                  <a:schemeClr val="bg1"/>
                </a:solidFill>
                <a:effectLst>
                  <a:outerShdw blurRad="38100" dist="38100" dir="2700000" algn="tl">
                    <a:srgbClr val="000000">
                      <a:alpha val="43137"/>
                    </a:srgbClr>
                  </a:outerShdw>
                </a:effectLst>
              </a:rPr>
              <a:t> and </a:t>
            </a:r>
            <a:br>
              <a:rPr lang="fr-CA" sz="6000" b="1" i="1" dirty="0">
                <a:solidFill>
                  <a:schemeClr val="bg1"/>
                </a:solidFill>
                <a:effectLst>
                  <a:outerShdw blurRad="38100" dist="38100" dir="2700000" algn="tl">
                    <a:srgbClr val="000000">
                      <a:alpha val="43137"/>
                    </a:srgbClr>
                  </a:outerShdw>
                </a:effectLst>
              </a:rPr>
            </a:br>
            <a:r>
              <a:rPr lang="fr-CA" sz="6000" b="1" i="1" dirty="0">
                <a:solidFill>
                  <a:schemeClr val="bg1"/>
                </a:solidFill>
                <a:effectLst>
                  <a:outerShdw blurRad="38100" dist="38100" dir="2700000" algn="tl">
                    <a:srgbClr val="000000">
                      <a:alpha val="43137"/>
                    </a:srgbClr>
                  </a:outerShdw>
                </a:effectLst>
              </a:rPr>
              <a:t>Canadian </a:t>
            </a:r>
            <a:r>
              <a:rPr lang="fr-CA" sz="6000" b="1" i="1" dirty="0" err="1">
                <a:solidFill>
                  <a:schemeClr val="bg1"/>
                </a:solidFill>
                <a:effectLst>
                  <a:outerShdw blurRad="38100" dist="38100" dir="2700000" algn="tl">
                    <a:srgbClr val="000000">
                      <a:alpha val="43137"/>
                    </a:srgbClr>
                  </a:outerShdw>
                </a:effectLst>
              </a:rPr>
              <a:t>Autonomy</a:t>
            </a:r>
            <a:endParaRPr lang="fr-CA" sz="60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520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acper-1es.wikispaces.com/file/view/BritishEmpire_1900.JPG/262814926/BritishEmpire_1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25" y="1"/>
            <a:ext cx="1123995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412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21477" y="2213282"/>
            <a:ext cx="6481011" cy="2431435"/>
          </a:xfrm>
          <a:prstGeom prst="rect">
            <a:avLst/>
          </a:prstGeom>
          <a:noFill/>
        </p:spPr>
        <p:txBody>
          <a:bodyPr wrap="square" rtlCol="0">
            <a:spAutoFit/>
          </a:bodyPr>
          <a:lstStyle/>
          <a:p>
            <a:r>
              <a:rPr lang="fr-CA" sz="2800" b="1" dirty="0"/>
              <a:t>The </a:t>
            </a:r>
            <a:r>
              <a:rPr lang="fr-CA" sz="2800" b="1" i="1" dirty="0"/>
              <a:t>Victoria </a:t>
            </a:r>
            <a:r>
              <a:rPr lang="fr-CA" sz="2800" b="1" i="1" dirty="0" err="1"/>
              <a:t>Memorial</a:t>
            </a:r>
            <a:r>
              <a:rPr lang="fr-CA" sz="2800" b="1" i="1" dirty="0"/>
              <a:t> </a:t>
            </a:r>
            <a:r>
              <a:rPr lang="fr-CA" sz="2800" b="1" dirty="0"/>
              <a:t>at the centre of Victoria Square in Montréal</a:t>
            </a:r>
            <a:endParaRPr lang="fr-CA" sz="2800" dirty="0"/>
          </a:p>
          <a:p>
            <a:pPr marL="342900" indent="-342900">
              <a:buFont typeface="Wingdings" panose="05000000000000000000" pitchFamily="2" charset="2"/>
              <a:buChar char="Ø"/>
            </a:pPr>
            <a:r>
              <a:rPr lang="fr-CA" sz="2400" dirty="0"/>
              <a:t>Bronze and granite </a:t>
            </a:r>
            <a:r>
              <a:rPr lang="fr-CA" sz="2400" dirty="0" err="1"/>
              <a:t>work</a:t>
            </a:r>
            <a:r>
              <a:rPr lang="fr-CA" sz="2400" dirty="0"/>
              <a:t> of the </a:t>
            </a:r>
            <a:r>
              <a:rPr lang="fr-CA" sz="2400" dirty="0" err="1"/>
              <a:t>sculptor</a:t>
            </a:r>
            <a:r>
              <a:rPr lang="fr-CA" sz="2400" dirty="0"/>
              <a:t> Marshall Wood.</a:t>
            </a:r>
          </a:p>
          <a:p>
            <a:pPr marL="342900" indent="-342900">
              <a:buFont typeface="Wingdings" panose="05000000000000000000" pitchFamily="2" charset="2"/>
              <a:buChar char="Ø"/>
            </a:pPr>
            <a:r>
              <a:rPr lang="fr-CA" sz="2400" dirty="0" err="1"/>
              <a:t>Unveiled</a:t>
            </a:r>
            <a:r>
              <a:rPr lang="fr-CA" sz="2400" dirty="0"/>
              <a:t> in 1872 by Lord </a:t>
            </a:r>
            <a:r>
              <a:rPr lang="fr-CA" sz="2400" dirty="0" err="1"/>
              <a:t>Dufferin</a:t>
            </a:r>
            <a:r>
              <a:rPr lang="fr-CA" sz="2400" dirty="0"/>
              <a:t>, the </a:t>
            </a:r>
            <a:r>
              <a:rPr lang="fr-CA" sz="2400" dirty="0" err="1"/>
              <a:t>Governor</a:t>
            </a:r>
            <a:r>
              <a:rPr lang="fr-CA" sz="2400" dirty="0"/>
              <a:t> General of Canada at the time.</a:t>
            </a:r>
            <a:endParaRPr lang="fr-CA" sz="2800" dirty="0"/>
          </a:p>
        </p:txBody>
      </p:sp>
      <p:pic>
        <p:nvPicPr>
          <p:cNvPr id="1026" name="Picture 2"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49970" cy="686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FF0000"/>
                </a:solidFill>
              </a:rPr>
              <a:t>Imperialism</a:t>
            </a:r>
            <a:r>
              <a:rPr lang="en-CA" b="1" dirty="0"/>
              <a:t> VS </a:t>
            </a:r>
            <a:br>
              <a:rPr lang="en-CA" b="1" dirty="0"/>
            </a:br>
            <a:r>
              <a:rPr lang="en-CA" b="1" dirty="0">
                <a:solidFill>
                  <a:srgbClr val="00B0F0"/>
                </a:solidFill>
              </a:rPr>
              <a:t>French- Canadian nationalism</a:t>
            </a:r>
          </a:p>
        </p:txBody>
      </p:sp>
      <p:pic>
        <p:nvPicPr>
          <p:cNvPr id="11" name="Picture 10" descr="http://upload.wikimedia.org/wikipedia/commons/thumb/6/63/Henri_bourassa.jpg/200px-Henri_bourassa.jpg">
            <a:extLst>
              <a:ext uri="{FF2B5EF4-FFF2-40B4-BE49-F238E27FC236}">
                <a16:creationId xmlns:a16="http://schemas.microsoft.com/office/drawing/2014/main" id="{749928AF-A7CB-4B54-83E5-7F36A1166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243" y="2781912"/>
            <a:ext cx="2766471" cy="3845396"/>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du contenu 2">
            <a:extLst>
              <a:ext uri="{FF2B5EF4-FFF2-40B4-BE49-F238E27FC236}">
                <a16:creationId xmlns:a16="http://schemas.microsoft.com/office/drawing/2014/main" id="{A418CE59-7BCE-4943-91F0-CF988DD71B9C}"/>
              </a:ext>
            </a:extLst>
          </p:cNvPr>
          <p:cNvSpPr>
            <a:spLocks noGrp="1"/>
          </p:cNvSpPr>
          <p:nvPr>
            <p:ph idx="1"/>
          </p:nvPr>
        </p:nvSpPr>
        <p:spPr>
          <a:xfrm>
            <a:off x="5607630" y="877780"/>
            <a:ext cx="5779699" cy="1673440"/>
          </a:xfrm>
        </p:spPr>
        <p:txBody>
          <a:bodyPr>
            <a:noAutofit/>
          </a:bodyPr>
          <a:lstStyle/>
          <a:p>
            <a:r>
              <a:rPr lang="en-US" sz="2800" b="1" u="sng" dirty="0">
                <a:solidFill>
                  <a:schemeClr val="accent1"/>
                </a:solidFill>
              </a:rPr>
              <a:t>French-Canadian nationalists (1):</a:t>
            </a:r>
          </a:p>
          <a:p>
            <a:pPr lvl="1">
              <a:buFont typeface="Cambria Math" panose="02040503050406030204" pitchFamily="18" charset="0"/>
              <a:buChar char="̶"/>
            </a:pPr>
            <a:r>
              <a:rPr lang="en-US" sz="2400" dirty="0">
                <a:solidFill>
                  <a:schemeClr val="bg1"/>
                </a:solidFill>
              </a:rPr>
              <a:t>led by </a:t>
            </a:r>
            <a:r>
              <a:rPr lang="en-US" sz="2400" b="1" dirty="0">
                <a:solidFill>
                  <a:schemeClr val="bg1"/>
                </a:solidFill>
              </a:rPr>
              <a:t>Henri Bourassa </a:t>
            </a:r>
            <a:r>
              <a:rPr lang="en-US" sz="2400" dirty="0">
                <a:solidFill>
                  <a:schemeClr val="bg1"/>
                </a:solidFill>
              </a:rPr>
              <a:t>(founder of the newspaper </a:t>
            </a:r>
            <a:r>
              <a:rPr lang="en-US" sz="2400" i="1" dirty="0">
                <a:solidFill>
                  <a:schemeClr val="bg1"/>
                </a:solidFill>
              </a:rPr>
              <a:t>Le Devoir</a:t>
            </a:r>
            <a:r>
              <a:rPr lang="en-US" sz="2400" dirty="0">
                <a:solidFill>
                  <a:schemeClr val="bg1"/>
                </a:solidFill>
              </a:rPr>
              <a:t> in 1910 and grandson of Louis-Joseph </a:t>
            </a:r>
            <a:r>
              <a:rPr lang="en-US" sz="2400" dirty="0" err="1">
                <a:solidFill>
                  <a:schemeClr val="bg1"/>
                </a:solidFill>
              </a:rPr>
              <a:t>Papineau</a:t>
            </a:r>
            <a:r>
              <a:rPr lang="en-US" sz="2400" dirty="0">
                <a:solidFill>
                  <a:schemeClr val="bg1"/>
                </a:solidFill>
              </a:rPr>
              <a:t>).</a:t>
            </a:r>
          </a:p>
        </p:txBody>
      </p:sp>
    </p:spTree>
    <p:extLst>
      <p:ext uri="{BB962C8B-B14F-4D97-AF65-F5344CB8AC3E}">
        <p14:creationId xmlns:p14="http://schemas.microsoft.com/office/powerpoint/2010/main" val="32418823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384" y="-3733"/>
            <a:ext cx="5529233" cy="68654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DED6E22-22DA-4AEE-A132-9160D7A9A3C0}"/>
              </a:ext>
            </a:extLst>
          </p:cNvPr>
          <p:cNvSpPr/>
          <p:nvPr/>
        </p:nvSpPr>
        <p:spPr>
          <a:xfrm>
            <a:off x="5459767" y="1828800"/>
            <a:ext cx="736847" cy="2130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015181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FF0000"/>
                </a:solidFill>
              </a:rPr>
              <a:t>Imperialism</a:t>
            </a:r>
            <a:r>
              <a:rPr lang="en-CA" b="1" dirty="0"/>
              <a:t> VS </a:t>
            </a:r>
            <a:br>
              <a:rPr lang="en-CA" b="1" dirty="0"/>
            </a:br>
            <a:r>
              <a:rPr lang="en-CA" b="1" dirty="0">
                <a:solidFill>
                  <a:srgbClr val="00B0F0"/>
                </a:solidFill>
              </a:rPr>
              <a:t>French- Canadian nationalism</a:t>
            </a:r>
          </a:p>
        </p:txBody>
      </p:sp>
      <p:sp>
        <p:nvSpPr>
          <p:cNvPr id="14" name="Espace réservé du contenu 2">
            <a:extLst>
              <a:ext uri="{FF2B5EF4-FFF2-40B4-BE49-F238E27FC236}">
                <a16:creationId xmlns:a16="http://schemas.microsoft.com/office/drawing/2014/main" id="{8A27B4F4-D015-4A56-92D0-79D7F1FF6F4B}"/>
              </a:ext>
            </a:extLst>
          </p:cNvPr>
          <p:cNvSpPr>
            <a:spLocks noGrp="1"/>
          </p:cNvSpPr>
          <p:nvPr>
            <p:ph idx="1"/>
          </p:nvPr>
        </p:nvSpPr>
        <p:spPr>
          <a:xfrm>
            <a:off x="4982090" y="373991"/>
            <a:ext cx="6592556" cy="6110017"/>
          </a:xfrm>
        </p:spPr>
        <p:txBody>
          <a:bodyPr>
            <a:noAutofit/>
          </a:bodyPr>
          <a:lstStyle/>
          <a:p>
            <a:r>
              <a:rPr lang="en-CA" sz="2800" b="1" u="sng" dirty="0">
                <a:solidFill>
                  <a:schemeClr val="accent1"/>
                </a:solidFill>
              </a:rPr>
              <a:t>French-Canadian nationalists (1):</a:t>
            </a:r>
          </a:p>
          <a:p>
            <a:pPr lvl="1">
              <a:buFont typeface="Cambria Math" panose="02040503050406030204" pitchFamily="18" charset="0"/>
              <a:buChar char="̶"/>
            </a:pPr>
            <a:r>
              <a:rPr lang="en-CA" sz="2400" dirty="0">
                <a:solidFill>
                  <a:schemeClr val="bg1"/>
                </a:solidFill>
              </a:rPr>
              <a:t>were anti-imperialists</a:t>
            </a:r>
          </a:p>
          <a:p>
            <a:pPr lvl="1">
              <a:buFont typeface="Cambria Math" panose="02040503050406030204" pitchFamily="18" charset="0"/>
              <a:buChar char="̶"/>
            </a:pPr>
            <a:r>
              <a:rPr lang="en-CA" sz="2400" dirty="0">
                <a:solidFill>
                  <a:schemeClr val="bg1"/>
                </a:solidFill>
              </a:rPr>
              <a:t>wanted to close the divide between English Canadians, French Canadians and immigrants so as to foster </a:t>
            </a:r>
            <a:r>
              <a:rPr lang="en-CA" sz="2400" b="1" dirty="0">
                <a:solidFill>
                  <a:schemeClr val="accent1"/>
                </a:solidFill>
              </a:rPr>
              <a:t>a unified nationalism that was respectful of differences</a:t>
            </a:r>
            <a:endParaRPr lang="en-CA" sz="2400" b="1" dirty="0">
              <a:solidFill>
                <a:schemeClr val="bg1"/>
              </a:solidFill>
            </a:endParaRPr>
          </a:p>
          <a:p>
            <a:pPr lvl="1">
              <a:buFont typeface="Cambria Math" panose="02040503050406030204" pitchFamily="18" charset="0"/>
              <a:buChar char="̶"/>
            </a:pPr>
            <a:r>
              <a:rPr lang="en-CA" sz="2400" dirty="0">
                <a:solidFill>
                  <a:schemeClr val="bg1"/>
                </a:solidFill>
              </a:rPr>
              <a:t>demanded that the federal government respect the jurisdictional autonomy of the provinces</a:t>
            </a:r>
          </a:p>
          <a:p>
            <a:pPr lvl="1">
              <a:buFont typeface="Cambria Math" panose="02040503050406030204" pitchFamily="18" charset="0"/>
              <a:buChar char="̶"/>
            </a:pPr>
            <a:r>
              <a:rPr lang="en-CA" sz="2400" dirty="0">
                <a:solidFill>
                  <a:schemeClr val="bg1"/>
                </a:solidFill>
              </a:rPr>
              <a:t>demanded greater autonomy for Canada from the UK</a:t>
            </a:r>
          </a:p>
          <a:p>
            <a:pPr lvl="1">
              <a:buFont typeface="Cambria Math" panose="02040503050406030204" pitchFamily="18" charset="0"/>
              <a:buChar char="̶"/>
            </a:pPr>
            <a:r>
              <a:rPr lang="en-CA" sz="2400" dirty="0">
                <a:solidFill>
                  <a:schemeClr val="bg1"/>
                </a:solidFill>
              </a:rPr>
              <a:t>were against Canada’s involvement in the Empire’s wars</a:t>
            </a:r>
          </a:p>
          <a:p>
            <a:pPr lvl="1">
              <a:buFont typeface="Cambria Math" panose="02040503050406030204" pitchFamily="18" charset="0"/>
              <a:buChar char="̶"/>
            </a:pPr>
            <a:r>
              <a:rPr lang="en-CA" sz="2400" dirty="0">
                <a:solidFill>
                  <a:schemeClr val="bg1"/>
                </a:solidFill>
              </a:rPr>
              <a:t>defended the language and religious rights of French Canadian Catholics.</a:t>
            </a:r>
          </a:p>
        </p:txBody>
      </p:sp>
    </p:spTree>
    <p:extLst>
      <p:ext uri="{BB962C8B-B14F-4D97-AF65-F5344CB8AC3E}">
        <p14:creationId xmlns:p14="http://schemas.microsoft.com/office/powerpoint/2010/main" val="8200303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fade">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fade">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ttps://attachment.outlook.live.net/owa/catherine.hotte@hotmail.ca/service.svc/s/GetAttachmentThumbnail?id=AQMkADAwATMwMAItYTYyYi0wODdjLTAwAi0wMAoARgAAAwMzxJrsa0JLlKcwO%2FyDeDgHAPahzNgHyx5Cqzn5sNLwr5wAAAIBDAAAAPahzNgHyx5Cqzn5sNLwr5wAAYg5tnsAAAABEgAQAHC1EGK2qKBOib5jk0FPIBw%3D&amp;thumbnailType=2&amp;X-OWA-CANARY=XUDzjQPmW0upEi8vbUIeQkAjZrNintUYXbXlV5d4U8zghQgLw7Hj77eBU9fYIOUbfrr1Nitjmeg.&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MTk2NjA4LTI3ODc4MzgwNzZcIixcInB1aWRcIjpcIjg0NDQyNzcxNzk3MDA0NFwiLFwib2lkXCI6XCIwMDAzMDAwMC1hNjJiLTA4N2MtMDAwMC0wMDAwMDAwMDAwMDBcIixcInNjb3BlXCI6XCJPd2FEb3dubG9hZFwifSIsImlzcyI6IjAwMDAwMDAyLTAwMDAtMGZmMS1jZTAwLTAwMDAwMDAwMDAwMEA4NGRmOWU3Zi1lOWY2LTQwYWYtYjQzNS1hYWFhYWFhYWFhYWEiLCJhdWQiOiIwMDAwMDAwMi0wMDAwLTBmZjEtY2UwMC0wMDAwMDAwMDAwMDAvYXR0YWNobWVudC5vdXRsb29rLmxpdmUubmV0QDg0ZGY5ZTdmLWU5ZjYtNDBhZi1iNDM1LWFhYWFhYWFhYWFhYSIsImV4cCI6MTUyMzMxMDUwMywibmJmIjoxNTIzMzA5OTAzfQ.gjyU3ODbsttULdt-OtM32kFxQBW7XMYWGtg8XYDeBW-3T3zYZPOALXwnZwm3wIR5T-kKmMyD_cIXwzaRS9mDFIdSOx2x_8F3_vTtdFZj5dhUE-MwHQ3N6rP8YnS12-NcbhyHvuHTVubJdu2MntAwRwzpGYSftrox7grWAfzmw2lhhOja3kKuB4jnEwJLHQEqt14PRLylVIA1WYqvoX31zY3hRbB41pHjDrYw4aNcrqrFci7tu39PLitkiYmhEKSGgGtXpPU9OUJORkBbEkKfmXepZjnCOY8Tfm3JwKxEu1h-v2QtwGi0sWZ8Su_EV_XagYcMUQR4S8ESFXGF-aKkxA&amp;owa=outlook.live.com&amp;isc=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4678" y="643467"/>
            <a:ext cx="940264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808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FF0000"/>
                </a:solidFill>
              </a:rPr>
              <a:t>Imperialism</a:t>
            </a:r>
            <a:r>
              <a:rPr lang="en-CA" b="1" dirty="0"/>
              <a:t> VS </a:t>
            </a:r>
            <a:br>
              <a:rPr lang="en-CA" b="1" dirty="0"/>
            </a:br>
            <a:r>
              <a:rPr lang="en-CA" b="1" dirty="0">
                <a:solidFill>
                  <a:srgbClr val="00B0F0"/>
                </a:solidFill>
              </a:rPr>
              <a:t>French- Canadian nationalism</a:t>
            </a:r>
          </a:p>
        </p:txBody>
      </p:sp>
      <p:sp>
        <p:nvSpPr>
          <p:cNvPr id="9" name="Espace réservé du contenu 2">
            <a:extLst>
              <a:ext uri="{FF2B5EF4-FFF2-40B4-BE49-F238E27FC236}">
                <a16:creationId xmlns:a16="http://schemas.microsoft.com/office/drawing/2014/main" id="{4855C6FA-B2F3-4B73-87C0-E1CFE9DCA2CB}"/>
              </a:ext>
            </a:extLst>
          </p:cNvPr>
          <p:cNvSpPr>
            <a:spLocks noGrp="1"/>
          </p:cNvSpPr>
          <p:nvPr>
            <p:ph idx="1"/>
          </p:nvPr>
        </p:nvSpPr>
        <p:spPr>
          <a:xfrm>
            <a:off x="4972050" y="640263"/>
            <a:ext cx="6599254" cy="6216180"/>
          </a:xfrm>
        </p:spPr>
        <p:txBody>
          <a:bodyPr>
            <a:noAutofit/>
          </a:bodyPr>
          <a:lstStyle/>
          <a:p>
            <a:r>
              <a:rPr lang="en-US" sz="2800" b="1" u="sng" dirty="0">
                <a:solidFill>
                  <a:schemeClr val="accent1"/>
                </a:solidFill>
              </a:rPr>
              <a:t>French-Canadian nationalists (2):</a:t>
            </a:r>
          </a:p>
          <a:p>
            <a:pPr lvl="1">
              <a:buFont typeface="Cambria Math" panose="02040503050406030204" pitchFamily="18" charset="0"/>
              <a:buChar char="̶"/>
            </a:pPr>
            <a:r>
              <a:rPr lang="en-US" sz="2400" dirty="0">
                <a:solidFill>
                  <a:schemeClr val="bg1"/>
                </a:solidFill>
              </a:rPr>
              <a:t>The Catholic priest </a:t>
            </a:r>
            <a:r>
              <a:rPr lang="en-US" sz="2400" b="1" dirty="0">
                <a:solidFill>
                  <a:schemeClr val="accent1"/>
                </a:solidFill>
              </a:rPr>
              <a:t>Lionel </a:t>
            </a:r>
            <a:r>
              <a:rPr lang="en-US" sz="2400" b="1" dirty="0" err="1">
                <a:solidFill>
                  <a:schemeClr val="accent1"/>
                </a:solidFill>
              </a:rPr>
              <a:t>Groulx</a:t>
            </a:r>
            <a:r>
              <a:rPr lang="en-US" sz="2400" b="1" dirty="0">
                <a:solidFill>
                  <a:schemeClr val="accent1"/>
                </a:solidFill>
              </a:rPr>
              <a:t> </a:t>
            </a:r>
            <a:r>
              <a:rPr lang="en-US" sz="2400" dirty="0">
                <a:solidFill>
                  <a:schemeClr val="bg1"/>
                </a:solidFill>
              </a:rPr>
              <a:t>was a</a:t>
            </a:r>
            <a:r>
              <a:rPr lang="en-US" sz="2400" dirty="0"/>
              <a:t> </a:t>
            </a:r>
            <a:r>
              <a:rPr lang="en-US" sz="2400" b="1" dirty="0" err="1">
                <a:solidFill>
                  <a:schemeClr val="accent1"/>
                </a:solidFill>
              </a:rPr>
              <a:t>clerico</a:t>
            </a:r>
            <a:r>
              <a:rPr lang="en-US" sz="2400" b="1" dirty="0">
                <a:solidFill>
                  <a:schemeClr val="accent1"/>
                </a:solidFill>
              </a:rPr>
              <a:t>-nationalist</a:t>
            </a:r>
            <a:r>
              <a:rPr lang="en-US" sz="2400" dirty="0">
                <a:solidFill>
                  <a:schemeClr val="bg1"/>
                </a:solidFill>
              </a:rPr>
              <a:t>, a more extreme type of nationalism.</a:t>
            </a:r>
          </a:p>
          <a:p>
            <a:pPr lvl="1">
              <a:buClr>
                <a:schemeClr val="tx1"/>
              </a:buClr>
              <a:buFont typeface="Cambria Math" panose="02040503050406030204" pitchFamily="18" charset="0"/>
              <a:buChar char="̶"/>
            </a:pPr>
            <a:r>
              <a:rPr lang="en-US" sz="2400" b="1" dirty="0" err="1">
                <a:solidFill>
                  <a:schemeClr val="accent1"/>
                </a:solidFill>
              </a:rPr>
              <a:t>Clerico</a:t>
            </a:r>
            <a:r>
              <a:rPr lang="en-US" sz="2400" b="1" dirty="0">
                <a:solidFill>
                  <a:schemeClr val="accent1"/>
                </a:solidFill>
              </a:rPr>
              <a:t>-nationalism</a:t>
            </a:r>
            <a:r>
              <a:rPr lang="en-US" sz="2400" dirty="0"/>
              <a:t> </a:t>
            </a:r>
            <a:r>
              <a:rPr lang="en-US" sz="2400" dirty="0">
                <a:solidFill>
                  <a:schemeClr val="bg1"/>
                </a:solidFill>
              </a:rPr>
              <a:t>guided French-Canadians toward the Church’s values:</a:t>
            </a:r>
          </a:p>
          <a:p>
            <a:pPr lvl="2">
              <a:buFont typeface="Wingdings" panose="05000000000000000000" pitchFamily="2" charset="2"/>
              <a:buChar char="§"/>
            </a:pPr>
            <a:r>
              <a:rPr lang="en-US" dirty="0">
                <a:solidFill>
                  <a:schemeClr val="bg1"/>
                </a:solidFill>
              </a:rPr>
              <a:t>French language</a:t>
            </a:r>
          </a:p>
          <a:p>
            <a:pPr lvl="2">
              <a:buFont typeface="Wingdings" panose="05000000000000000000" pitchFamily="2" charset="2"/>
              <a:buChar char="§"/>
            </a:pPr>
            <a:r>
              <a:rPr lang="en-US" dirty="0">
                <a:solidFill>
                  <a:schemeClr val="bg1"/>
                </a:solidFill>
              </a:rPr>
              <a:t>Catholic faith</a:t>
            </a:r>
          </a:p>
          <a:p>
            <a:pPr lvl="2">
              <a:buFont typeface="Wingdings" panose="05000000000000000000" pitchFamily="2" charset="2"/>
              <a:buChar char="§"/>
            </a:pPr>
            <a:r>
              <a:rPr lang="en-US" dirty="0">
                <a:solidFill>
                  <a:schemeClr val="bg1"/>
                </a:solidFill>
              </a:rPr>
              <a:t>farming as a defense against the dangers of the city and as a way to gain economic independence (rural way of life)</a:t>
            </a:r>
          </a:p>
          <a:p>
            <a:pPr lvl="2">
              <a:buFont typeface="Wingdings" panose="05000000000000000000" pitchFamily="2" charset="2"/>
              <a:buChar char="§"/>
            </a:pPr>
            <a:r>
              <a:rPr lang="en-US" dirty="0">
                <a:solidFill>
                  <a:schemeClr val="bg1"/>
                </a:solidFill>
              </a:rPr>
              <a:t>survival in Canada among an Anglo-Protestant majority</a:t>
            </a:r>
          </a:p>
          <a:p>
            <a:pPr lvl="2">
              <a:buFont typeface="Wingdings" panose="05000000000000000000" pitchFamily="2" charset="2"/>
              <a:buChar char="§"/>
            </a:pPr>
            <a:r>
              <a:rPr lang="en-US" dirty="0">
                <a:solidFill>
                  <a:schemeClr val="bg1"/>
                </a:solidFill>
              </a:rPr>
              <a:t>upholding the Canadian federation.</a:t>
            </a:r>
            <a:r>
              <a:rPr lang="en-US" dirty="0"/>
              <a:t>.</a:t>
            </a:r>
          </a:p>
        </p:txBody>
      </p:sp>
      <p:pic>
        <p:nvPicPr>
          <p:cNvPr id="11" name="Picture 2" descr="Résultats de recherche d'images pour « lionel groulx »">
            <a:extLst>
              <a:ext uri="{FF2B5EF4-FFF2-40B4-BE49-F238E27FC236}">
                <a16:creationId xmlns:a16="http://schemas.microsoft.com/office/drawing/2014/main" id="{365464EF-5F7F-4480-AD4C-90756D688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745" y="2355629"/>
            <a:ext cx="1424829" cy="214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043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fade">
                                      <p:cBhvr>
                                        <p:cTn id="30" dur="500"/>
                                        <p:tgtEl>
                                          <p:spTgt spid="9">
                                            <p:txEl>
                                              <p:pRg st="7" end="7"/>
                                            </p:txEl>
                                          </p:spTgt>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384" y="-3733"/>
            <a:ext cx="5529233" cy="68654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4FE2F4C-D701-400D-870A-7F56A3636243}"/>
              </a:ext>
            </a:extLst>
          </p:cNvPr>
          <p:cNvSpPr/>
          <p:nvPr/>
        </p:nvSpPr>
        <p:spPr>
          <a:xfrm>
            <a:off x="5727576" y="5042515"/>
            <a:ext cx="975065" cy="21306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829414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FF0000"/>
                </a:solidFill>
              </a:rPr>
              <a:t>Imperialism</a:t>
            </a:r>
            <a:r>
              <a:rPr lang="en-CA" b="1" dirty="0"/>
              <a:t> VS </a:t>
            </a:r>
            <a:br>
              <a:rPr lang="en-CA" b="1" dirty="0"/>
            </a:br>
            <a:r>
              <a:rPr lang="en-CA" b="1" dirty="0">
                <a:solidFill>
                  <a:srgbClr val="00B0F0"/>
                </a:solidFill>
              </a:rPr>
              <a:t>French- Canadian nationalism</a:t>
            </a:r>
          </a:p>
        </p:txBody>
      </p:sp>
      <p:sp>
        <p:nvSpPr>
          <p:cNvPr id="14" name="Espace réservé du contenu 2">
            <a:extLst>
              <a:ext uri="{FF2B5EF4-FFF2-40B4-BE49-F238E27FC236}">
                <a16:creationId xmlns:a16="http://schemas.microsoft.com/office/drawing/2014/main" id="{8A27B4F4-D015-4A56-92D0-79D7F1FF6F4B}"/>
              </a:ext>
            </a:extLst>
          </p:cNvPr>
          <p:cNvSpPr>
            <a:spLocks noGrp="1"/>
          </p:cNvSpPr>
          <p:nvPr>
            <p:ph idx="1"/>
          </p:nvPr>
        </p:nvSpPr>
        <p:spPr>
          <a:xfrm>
            <a:off x="4980926" y="2233299"/>
            <a:ext cx="6592556" cy="2391402"/>
          </a:xfrm>
        </p:spPr>
        <p:txBody>
          <a:bodyPr>
            <a:noAutofit/>
          </a:bodyPr>
          <a:lstStyle/>
          <a:p>
            <a:r>
              <a:rPr lang="en-CA" sz="2800" b="1" u="sng" dirty="0">
                <a:solidFill>
                  <a:srgbClr val="FF0000"/>
                </a:solidFill>
              </a:rPr>
              <a:t>Imperialists</a:t>
            </a:r>
            <a:r>
              <a:rPr lang="en-CA" sz="2800" b="1" u="sng" dirty="0">
                <a:solidFill>
                  <a:schemeClr val="bg1"/>
                </a:solidFill>
              </a:rPr>
              <a:t> and </a:t>
            </a:r>
            <a:r>
              <a:rPr lang="en-CA" sz="2800" b="1" u="sng" dirty="0">
                <a:solidFill>
                  <a:schemeClr val="accent1"/>
                </a:solidFill>
              </a:rPr>
              <a:t>French-Canadian</a:t>
            </a:r>
            <a:r>
              <a:rPr lang="en-CA" sz="2800" b="1" u="sng" dirty="0">
                <a:solidFill>
                  <a:schemeClr val="bg1"/>
                </a:solidFill>
              </a:rPr>
              <a:t> </a:t>
            </a:r>
            <a:r>
              <a:rPr lang="en-CA" sz="2800" b="1" u="sng" dirty="0">
                <a:solidFill>
                  <a:schemeClr val="accent1"/>
                </a:solidFill>
              </a:rPr>
              <a:t>nationalists</a:t>
            </a:r>
            <a:r>
              <a:rPr lang="en-CA" sz="2800" b="1" u="sng" dirty="0">
                <a:solidFill>
                  <a:schemeClr val="bg1"/>
                </a:solidFill>
              </a:rPr>
              <a:t> BOTH:</a:t>
            </a:r>
          </a:p>
          <a:p>
            <a:pPr lvl="1">
              <a:buFont typeface="Cambria Math" panose="02040503050406030204" pitchFamily="18" charset="0"/>
              <a:buChar char="̶"/>
            </a:pPr>
            <a:r>
              <a:rPr lang="en-CA" sz="2400" dirty="0">
                <a:solidFill>
                  <a:schemeClr val="bg1"/>
                </a:solidFill>
              </a:rPr>
              <a:t>feared an American takeover of Canada</a:t>
            </a:r>
          </a:p>
          <a:p>
            <a:pPr lvl="1">
              <a:buFont typeface="Cambria Math" panose="02040503050406030204" pitchFamily="18" charset="0"/>
              <a:buChar char="̶"/>
            </a:pPr>
            <a:r>
              <a:rPr lang="en-CA" sz="2400" dirty="0">
                <a:solidFill>
                  <a:schemeClr val="bg1"/>
                </a:solidFill>
              </a:rPr>
              <a:t>promoted the importance of the “Canadian race”.</a:t>
            </a:r>
          </a:p>
        </p:txBody>
      </p:sp>
    </p:spTree>
    <p:extLst>
      <p:ext uri="{BB962C8B-B14F-4D97-AF65-F5344CB8AC3E}">
        <p14:creationId xmlns:p14="http://schemas.microsoft.com/office/powerpoint/2010/main" val="55742680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Résultats de recherche d'images pour « gold and diamonds »">
            <a:extLst>
              <a:ext uri="{FF2B5EF4-FFF2-40B4-BE49-F238E27FC236}">
                <a16:creationId xmlns:a16="http://schemas.microsoft.com/office/drawing/2014/main" id="{2B3F904C-7642-494E-973A-8250A86C6B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345" b="13385"/>
          <a:stretch/>
        </p:blipFill>
        <p:spPr bwMode="auto">
          <a:xfrm>
            <a:off x="20" y="1"/>
            <a:ext cx="12191980" cy="6857999"/>
          </a:xfrm>
          <a:prstGeom prst="rect">
            <a:avLst/>
          </a:prstGeom>
          <a:solidFill>
            <a:schemeClr val="tx2">
              <a:lumMod val="40000"/>
              <a:lumOff val="60000"/>
            </a:schemeClr>
          </a:solidFill>
        </p:spPr>
      </p:pic>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p:cNvSpPr>
            <a:spLocks noGrp="1"/>
          </p:cNvSpPr>
          <p:nvPr>
            <p:ph type="title"/>
          </p:nvPr>
        </p:nvSpPr>
        <p:spPr>
          <a:xfrm>
            <a:off x="643466" y="321734"/>
            <a:ext cx="7017961" cy="1135737"/>
          </a:xfrm>
        </p:spPr>
        <p:txBody>
          <a:bodyPr>
            <a:normAutofit/>
          </a:bodyPr>
          <a:lstStyle/>
          <a:p>
            <a:r>
              <a:rPr lang="en-CA" b="1" dirty="0">
                <a:solidFill>
                  <a:srgbClr val="C00000"/>
                </a:solidFill>
              </a:rPr>
              <a:t>Canadian military support</a:t>
            </a:r>
          </a:p>
        </p:txBody>
      </p:sp>
      <p:sp>
        <p:nvSpPr>
          <p:cNvPr id="3" name="Espace réservé du contenu 2"/>
          <p:cNvSpPr>
            <a:spLocks noGrp="1"/>
          </p:cNvSpPr>
          <p:nvPr>
            <p:ph idx="1"/>
          </p:nvPr>
        </p:nvSpPr>
        <p:spPr>
          <a:xfrm>
            <a:off x="643467" y="1782981"/>
            <a:ext cx="7017962" cy="4393982"/>
          </a:xfrm>
        </p:spPr>
        <p:txBody>
          <a:bodyPr>
            <a:normAutofit/>
          </a:bodyPr>
          <a:lstStyle/>
          <a:p>
            <a:pPr marL="0" indent="0">
              <a:buNone/>
            </a:pPr>
            <a:r>
              <a:rPr lang="en-CA" sz="2400" b="1" dirty="0"/>
              <a:t>1) </a:t>
            </a:r>
            <a:r>
              <a:rPr lang="en-CA" sz="2400" b="1" u="sng" dirty="0"/>
              <a:t>The Boer War / South African War (1899-1902):</a:t>
            </a:r>
          </a:p>
          <a:p>
            <a:pPr lvl="1">
              <a:buFont typeface="Arial" panose="020B0604020202020204" pitchFamily="34" charset="0"/>
              <a:buChar char="•"/>
            </a:pPr>
            <a:r>
              <a:rPr lang="en-CA" sz="2000" dirty="0"/>
              <a:t>The Boers were descendants of Dutch settlers who arrived in the British colony of South Africa and established the republics of the Transvaal and the Orange Free State.</a:t>
            </a:r>
          </a:p>
          <a:p>
            <a:pPr lvl="1">
              <a:buFont typeface="Arial" panose="020B0604020202020204" pitchFamily="34" charset="0"/>
              <a:buChar char="•"/>
            </a:pPr>
            <a:r>
              <a:rPr lang="en-CA" sz="2000" dirty="0"/>
              <a:t>In the mid-19</a:t>
            </a:r>
            <a:r>
              <a:rPr lang="en-CA" sz="2000" baseline="30000" dirty="0"/>
              <a:t>th</a:t>
            </a:r>
            <a:r>
              <a:rPr lang="en-CA" sz="2000" dirty="0"/>
              <a:t> century, the Boers wanted independence from the UK, which was denied.</a:t>
            </a:r>
          </a:p>
          <a:p>
            <a:pPr lvl="1">
              <a:buFont typeface="Arial" panose="020B0604020202020204" pitchFamily="34" charset="0"/>
              <a:buChar char="•"/>
            </a:pPr>
            <a:r>
              <a:rPr lang="en-CA" sz="2000" dirty="0"/>
              <a:t>The UK wanted continued access to the territories’ gold and diamond mines, and to maintain political control of the region to counterbalance the German influence in nearby African colonies.</a:t>
            </a:r>
          </a:p>
          <a:p>
            <a:pPr lvl="1">
              <a:buFont typeface="Arial" panose="020B0604020202020204" pitchFamily="34" charset="0"/>
              <a:buChar char="•"/>
            </a:pPr>
            <a:r>
              <a:rPr lang="en-CA" sz="2000" b="1" dirty="0"/>
              <a:t>War between the British and the Boers broke out in 1899.</a:t>
            </a:r>
          </a:p>
        </p:txBody>
      </p:sp>
      <p:grpSp>
        <p:nvGrpSpPr>
          <p:cNvPr id="13"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2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75095" y="1939843"/>
            <a:ext cx="11041811" cy="2978314"/>
          </a:xfrm>
        </p:spPr>
        <p:txBody>
          <a:bodyPr>
            <a:normAutofit/>
          </a:bodyPr>
          <a:lstStyle/>
          <a:p>
            <a:pPr algn="ctr"/>
            <a:r>
              <a:rPr lang="fr-CA" sz="7200" b="1" dirty="0">
                <a:solidFill>
                  <a:srgbClr val="C00000"/>
                </a:solidFill>
                <a:effectLst>
                  <a:outerShdw blurRad="38100" dist="38100" dir="2700000" algn="tl">
                    <a:srgbClr val="000000">
                      <a:alpha val="43137"/>
                    </a:srgbClr>
                  </a:outerShdw>
                </a:effectLst>
              </a:rPr>
              <a:t>PART 1</a:t>
            </a:r>
            <a:br>
              <a:rPr lang="fr-CA" dirty="0"/>
            </a:br>
            <a:br>
              <a:rPr lang="fr-CA" dirty="0"/>
            </a:br>
            <a:r>
              <a:rPr lang="fr-CA" b="1" i="1" dirty="0" err="1"/>
              <a:t>Canada’s</a:t>
            </a:r>
            <a:r>
              <a:rPr lang="fr-CA" b="1" i="1" dirty="0"/>
              <a:t> place in the British Empire</a:t>
            </a:r>
          </a:p>
        </p:txBody>
      </p:sp>
    </p:spTree>
    <p:extLst>
      <p:ext uri="{BB962C8B-B14F-4D97-AF65-F5344CB8AC3E}">
        <p14:creationId xmlns:p14="http://schemas.microsoft.com/office/powerpoint/2010/main" val="2931817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593" y="0"/>
            <a:ext cx="7804813" cy="6858000"/>
          </a:xfrm>
          <a:prstGeom prst="rect">
            <a:avLst/>
          </a:prstGeom>
        </p:spPr>
      </p:pic>
    </p:spTree>
    <p:extLst>
      <p:ext uri="{BB962C8B-B14F-4D97-AF65-F5344CB8AC3E}">
        <p14:creationId xmlns:p14="http://schemas.microsoft.com/office/powerpoint/2010/main" val="3688263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C00000"/>
                </a:solidFill>
              </a:rPr>
              <a:t>Canadian military support</a:t>
            </a:r>
          </a:p>
        </p:txBody>
      </p:sp>
      <p:sp>
        <p:nvSpPr>
          <p:cNvPr id="3" name="Espace réservé du contenu 2"/>
          <p:cNvSpPr>
            <a:spLocks noGrp="1"/>
          </p:cNvSpPr>
          <p:nvPr>
            <p:ph idx="1"/>
          </p:nvPr>
        </p:nvSpPr>
        <p:spPr>
          <a:xfrm>
            <a:off x="4980373" y="640262"/>
            <a:ext cx="6702641" cy="5804925"/>
          </a:xfrm>
        </p:spPr>
        <p:txBody>
          <a:bodyPr anchor="ctr">
            <a:normAutofit/>
          </a:bodyPr>
          <a:lstStyle/>
          <a:p>
            <a:pPr marL="0" indent="0">
              <a:lnSpc>
                <a:spcPct val="90000"/>
              </a:lnSpc>
              <a:buNone/>
            </a:pPr>
            <a:r>
              <a:rPr lang="en-CA" sz="2400" b="1" dirty="0">
                <a:solidFill>
                  <a:schemeClr val="bg1"/>
                </a:solidFill>
              </a:rPr>
              <a:t>1) </a:t>
            </a:r>
            <a:r>
              <a:rPr lang="en-CA" sz="2400" b="1" u="sng" dirty="0">
                <a:solidFill>
                  <a:schemeClr val="bg1"/>
                </a:solidFill>
              </a:rPr>
              <a:t>The Boer War / South African War (1899-1902):</a:t>
            </a:r>
          </a:p>
          <a:p>
            <a:pPr lvl="1">
              <a:lnSpc>
                <a:spcPct val="90000"/>
              </a:lnSpc>
              <a:buFont typeface="Arial" panose="020B0604020202020204" pitchFamily="34" charset="0"/>
              <a:buChar char="•"/>
            </a:pPr>
            <a:r>
              <a:rPr lang="en-CA" sz="2000" dirty="0">
                <a:solidFill>
                  <a:schemeClr val="bg1"/>
                </a:solidFill>
              </a:rPr>
              <a:t>The UK called on its colonies and dominions to send troops to fight in South Africa. So, as a dominion, Canada was expected to fight.</a:t>
            </a:r>
          </a:p>
          <a:p>
            <a:pPr lvl="1">
              <a:lnSpc>
                <a:spcPct val="90000"/>
              </a:lnSpc>
              <a:buFont typeface="Arial" panose="020B0604020202020204" pitchFamily="34" charset="0"/>
              <a:buChar char="•"/>
            </a:pPr>
            <a:r>
              <a:rPr lang="en-CA" sz="2000" dirty="0">
                <a:solidFill>
                  <a:schemeClr val="bg1"/>
                </a:solidFill>
              </a:rPr>
              <a:t>In Canada, on one side, </a:t>
            </a:r>
            <a:r>
              <a:rPr lang="en-CA" sz="2000" b="1" dirty="0">
                <a:solidFill>
                  <a:srgbClr val="FF0000"/>
                </a:solidFill>
              </a:rPr>
              <a:t>imperialists supported sending soldiers to protect the Empire.</a:t>
            </a:r>
          </a:p>
          <a:p>
            <a:pPr lvl="1">
              <a:lnSpc>
                <a:spcPct val="90000"/>
              </a:lnSpc>
              <a:buFont typeface="Arial" panose="020B0604020202020204" pitchFamily="34" charset="0"/>
              <a:buChar char="•"/>
            </a:pPr>
            <a:r>
              <a:rPr lang="en-CA" sz="2000" dirty="0">
                <a:solidFill>
                  <a:schemeClr val="bg1"/>
                </a:solidFill>
              </a:rPr>
              <a:t>On the other side, </a:t>
            </a:r>
            <a:r>
              <a:rPr lang="en-CA" sz="2000" b="1" dirty="0">
                <a:solidFill>
                  <a:srgbClr val="00B0F0"/>
                </a:solidFill>
              </a:rPr>
              <a:t>nationalists opposed sending soldiers </a:t>
            </a:r>
            <a:r>
              <a:rPr lang="en-CA" sz="2000" dirty="0">
                <a:solidFill>
                  <a:schemeClr val="bg1"/>
                </a:solidFill>
              </a:rPr>
              <a:t>because, to them, it would be </a:t>
            </a:r>
            <a:r>
              <a:rPr lang="en-CA" sz="2000" b="1" dirty="0">
                <a:solidFill>
                  <a:srgbClr val="00B0F0"/>
                </a:solidFill>
              </a:rPr>
              <a:t>a waste of resources and human lives</a:t>
            </a:r>
            <a:r>
              <a:rPr lang="en-CA" sz="2000" dirty="0">
                <a:solidFill>
                  <a:schemeClr val="bg1"/>
                </a:solidFill>
              </a:rPr>
              <a:t>, and they feared that their participation </a:t>
            </a:r>
            <a:r>
              <a:rPr lang="en-CA" sz="2000" b="1" dirty="0">
                <a:solidFill>
                  <a:srgbClr val="00B0F0"/>
                </a:solidFill>
              </a:rPr>
              <a:t>would cause a precedent for future wars</a:t>
            </a:r>
            <a:r>
              <a:rPr lang="en-CA" sz="2000" dirty="0">
                <a:solidFill>
                  <a:schemeClr val="bg1"/>
                </a:solidFill>
              </a:rPr>
              <a:t>.</a:t>
            </a:r>
          </a:p>
          <a:p>
            <a:pPr marL="457200" lvl="1" indent="0">
              <a:lnSpc>
                <a:spcPct val="90000"/>
              </a:lnSpc>
              <a:buNone/>
            </a:pPr>
            <a:endParaRPr lang="en-CA" sz="2000" dirty="0">
              <a:solidFill>
                <a:schemeClr val="bg1"/>
              </a:solidFill>
            </a:endParaRPr>
          </a:p>
          <a:p>
            <a:pPr lvl="1">
              <a:lnSpc>
                <a:spcPct val="90000"/>
              </a:lnSpc>
              <a:buFont typeface="Arial" panose="020B0604020202020204" pitchFamily="34" charset="0"/>
              <a:buChar char="•"/>
            </a:pPr>
            <a:r>
              <a:rPr lang="en-CA" sz="2000" b="1" u="sng" dirty="0">
                <a:solidFill>
                  <a:schemeClr val="bg1"/>
                </a:solidFill>
              </a:rPr>
              <a:t>In the end, the Laurier government tried to compromise by:</a:t>
            </a:r>
          </a:p>
          <a:p>
            <a:pPr lvl="2">
              <a:lnSpc>
                <a:spcPct val="90000"/>
              </a:lnSpc>
              <a:buFont typeface="Cambria Math" panose="02040503050406030204" pitchFamily="18" charset="0"/>
              <a:buChar char="̶"/>
            </a:pPr>
            <a:r>
              <a:rPr lang="en-CA" sz="2000" dirty="0">
                <a:solidFill>
                  <a:schemeClr val="bg1"/>
                </a:solidFill>
              </a:rPr>
              <a:t>contributing $3 million to the war effort</a:t>
            </a:r>
          </a:p>
          <a:p>
            <a:pPr lvl="2">
              <a:lnSpc>
                <a:spcPct val="90000"/>
              </a:lnSpc>
              <a:buFont typeface="Cambria Math" panose="02040503050406030204" pitchFamily="18" charset="0"/>
              <a:buChar char="̶"/>
            </a:pPr>
            <a:r>
              <a:rPr lang="en-CA" sz="2000" dirty="0">
                <a:solidFill>
                  <a:schemeClr val="bg1"/>
                </a:solidFill>
              </a:rPr>
              <a:t>sending 1,000 volunteers to the front lines (+ 6,368 later on).</a:t>
            </a:r>
          </a:p>
          <a:p>
            <a:pPr lvl="1">
              <a:lnSpc>
                <a:spcPct val="90000"/>
              </a:lnSpc>
              <a:buFont typeface="Cambria Math" panose="02040503050406030204" pitchFamily="18" charset="0"/>
              <a:buChar char="̶"/>
            </a:pPr>
            <a:endParaRPr lang="en-CA" sz="2000" b="1" dirty="0">
              <a:solidFill>
                <a:schemeClr val="bg1"/>
              </a:solidFill>
            </a:endParaRPr>
          </a:p>
        </p:txBody>
      </p:sp>
    </p:spTree>
    <p:extLst>
      <p:ext uri="{BB962C8B-B14F-4D97-AF65-F5344CB8AC3E}">
        <p14:creationId xmlns:p14="http://schemas.microsoft.com/office/powerpoint/2010/main" val="42936215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C00000"/>
                </a:solidFill>
              </a:rPr>
              <a:t>Canadian military support</a:t>
            </a:r>
          </a:p>
        </p:txBody>
      </p:sp>
      <p:sp>
        <p:nvSpPr>
          <p:cNvPr id="3" name="Espace réservé du contenu 2"/>
          <p:cNvSpPr>
            <a:spLocks noGrp="1"/>
          </p:cNvSpPr>
          <p:nvPr>
            <p:ph idx="1"/>
          </p:nvPr>
        </p:nvSpPr>
        <p:spPr>
          <a:xfrm>
            <a:off x="4989250" y="640263"/>
            <a:ext cx="6622742" cy="5254510"/>
          </a:xfrm>
        </p:spPr>
        <p:txBody>
          <a:bodyPr anchor="ctr">
            <a:normAutofit/>
          </a:bodyPr>
          <a:lstStyle/>
          <a:p>
            <a:pPr marL="0" indent="0">
              <a:buNone/>
            </a:pPr>
            <a:r>
              <a:rPr lang="en-CA" sz="2400" b="1" dirty="0">
                <a:solidFill>
                  <a:schemeClr val="bg1"/>
                </a:solidFill>
              </a:rPr>
              <a:t>1) </a:t>
            </a:r>
            <a:r>
              <a:rPr lang="en-CA" sz="2400" b="1" u="sng" dirty="0">
                <a:solidFill>
                  <a:schemeClr val="bg1"/>
                </a:solidFill>
              </a:rPr>
              <a:t>The Boer War / South African War (1899-1902):</a:t>
            </a:r>
            <a:endParaRPr lang="en-CA" sz="2400" b="1" dirty="0">
              <a:solidFill>
                <a:schemeClr val="bg1"/>
              </a:solidFill>
            </a:endParaRPr>
          </a:p>
          <a:p>
            <a:pPr marL="0" indent="0">
              <a:buNone/>
            </a:pPr>
            <a:endParaRPr lang="en-CA" sz="2200" b="1" u="sng" dirty="0">
              <a:solidFill>
                <a:schemeClr val="bg1"/>
              </a:solidFill>
            </a:endParaRPr>
          </a:p>
          <a:p>
            <a:pPr marL="0" indent="0">
              <a:buNone/>
            </a:pPr>
            <a:r>
              <a:rPr lang="en-CA" sz="2200" i="1" dirty="0">
                <a:solidFill>
                  <a:schemeClr val="bg1"/>
                </a:solidFill>
              </a:rPr>
              <a:t>“Canada, and especially the province of Québec, has no choice but to take up the quarrels of England, Russia, France, Germany and the United States. We are raising our children for more than to spill their blood </a:t>
            </a:r>
            <a:r>
              <a:rPr lang="en-CA" sz="2200" i="1" dirty="0">
                <a:solidFill>
                  <a:schemeClr val="bg1"/>
                </a:solidFill>
                <a:cs typeface="Arial" panose="020B0604020202020204" pitchFamily="34" charset="0"/>
              </a:rPr>
              <a:t>[…] in all the oceans and continents of the world.” </a:t>
            </a:r>
          </a:p>
          <a:p>
            <a:pPr marL="0" indent="0">
              <a:buNone/>
            </a:pPr>
            <a:endParaRPr lang="en-CA" sz="2200" i="1" dirty="0">
              <a:solidFill>
                <a:schemeClr val="bg1"/>
              </a:solidFill>
              <a:cs typeface="Arial" panose="020B0604020202020204" pitchFamily="34" charset="0"/>
            </a:endParaRPr>
          </a:p>
          <a:p>
            <a:pPr marL="0" indent="0" algn="r">
              <a:buNone/>
            </a:pPr>
            <a:r>
              <a:rPr lang="en-CA" sz="2200" dirty="0">
                <a:solidFill>
                  <a:schemeClr val="bg1"/>
                </a:solidFill>
                <a:cs typeface="Arial" panose="020B0604020202020204" pitchFamily="34" charset="0"/>
              </a:rPr>
              <a:t>[TRANSLATION]</a:t>
            </a:r>
          </a:p>
          <a:p>
            <a:pPr marL="0" indent="0" algn="r">
              <a:buNone/>
            </a:pPr>
            <a:r>
              <a:rPr lang="en-CA" sz="2200" i="1" dirty="0" err="1">
                <a:solidFill>
                  <a:schemeClr val="bg1"/>
                </a:solidFill>
                <a:cs typeface="Arial" panose="020B0604020202020204" pitchFamily="34" charset="0"/>
              </a:rPr>
              <a:t>L’Avenir</a:t>
            </a:r>
            <a:r>
              <a:rPr lang="en-CA" sz="2200" i="1" dirty="0">
                <a:solidFill>
                  <a:schemeClr val="bg1"/>
                </a:solidFill>
                <a:cs typeface="Arial" panose="020B0604020202020204" pitchFamily="34" charset="0"/>
              </a:rPr>
              <a:t> du Nord</a:t>
            </a:r>
          </a:p>
          <a:p>
            <a:pPr marL="0" indent="0">
              <a:buNone/>
            </a:pPr>
            <a:endParaRPr lang="en-CA" sz="2200" i="1" dirty="0">
              <a:solidFill>
                <a:schemeClr val="bg1"/>
              </a:solidFill>
              <a:cs typeface="Arial" panose="020B0604020202020204" pitchFamily="34" charset="0"/>
            </a:endParaRPr>
          </a:p>
          <a:p>
            <a:pPr marL="0" indent="0">
              <a:buNone/>
            </a:pPr>
            <a:endParaRPr lang="en-CA" sz="2200" i="1" dirty="0">
              <a:solidFill>
                <a:schemeClr val="bg1"/>
              </a:solidFill>
            </a:endParaRPr>
          </a:p>
        </p:txBody>
      </p:sp>
    </p:spTree>
    <p:extLst>
      <p:ext uri="{BB962C8B-B14F-4D97-AF65-F5344CB8AC3E}">
        <p14:creationId xmlns:p14="http://schemas.microsoft.com/office/powerpoint/2010/main" val="35774605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C00000"/>
                </a:solidFill>
              </a:rPr>
              <a:t>Canadian military support</a:t>
            </a:r>
          </a:p>
        </p:txBody>
      </p:sp>
      <p:sp>
        <p:nvSpPr>
          <p:cNvPr id="3" name="Espace réservé du contenu 2"/>
          <p:cNvSpPr>
            <a:spLocks noGrp="1"/>
          </p:cNvSpPr>
          <p:nvPr>
            <p:ph idx="1"/>
          </p:nvPr>
        </p:nvSpPr>
        <p:spPr>
          <a:xfrm>
            <a:off x="5015883" y="640263"/>
            <a:ext cx="6578353" cy="5628443"/>
          </a:xfrm>
        </p:spPr>
        <p:txBody>
          <a:bodyPr anchor="ctr">
            <a:normAutofit/>
          </a:bodyPr>
          <a:lstStyle/>
          <a:p>
            <a:pPr marL="0" indent="0">
              <a:buNone/>
            </a:pPr>
            <a:r>
              <a:rPr lang="en-CA" sz="2400" b="1" dirty="0">
                <a:solidFill>
                  <a:schemeClr val="bg1"/>
                </a:solidFill>
              </a:rPr>
              <a:t>1) </a:t>
            </a:r>
            <a:r>
              <a:rPr lang="en-CA" sz="2400" b="1" u="sng" dirty="0">
                <a:solidFill>
                  <a:schemeClr val="bg1"/>
                </a:solidFill>
              </a:rPr>
              <a:t>The Boer War / South African War (1899-1902):</a:t>
            </a:r>
            <a:endParaRPr lang="en-CA" sz="2400" b="1" dirty="0">
              <a:solidFill>
                <a:schemeClr val="bg1"/>
              </a:solidFill>
            </a:endParaRPr>
          </a:p>
          <a:p>
            <a:pPr marL="0" indent="0">
              <a:buNone/>
            </a:pPr>
            <a:endParaRPr lang="en-CA" sz="2200" b="1" u="sng" dirty="0">
              <a:solidFill>
                <a:schemeClr val="bg1"/>
              </a:solidFill>
            </a:endParaRPr>
          </a:p>
          <a:p>
            <a:pPr marL="0" indent="0">
              <a:buNone/>
            </a:pPr>
            <a:r>
              <a:rPr lang="en-CA" sz="2200" i="1" dirty="0">
                <a:solidFill>
                  <a:schemeClr val="bg1"/>
                </a:solidFill>
              </a:rPr>
              <a:t>“While everyone supports sending soldiers, Québec is obstructing these efforts, and the representatives of this people, to whom the motherland has offered so many privileges and special concessions, have shamed us in front of the whole world </a:t>
            </a:r>
            <a:r>
              <a:rPr lang="en-CA" sz="2200" i="1" dirty="0">
                <a:solidFill>
                  <a:schemeClr val="bg1"/>
                </a:solidFill>
                <a:cs typeface="Arial" panose="020B0604020202020204" pitchFamily="34" charset="0"/>
              </a:rPr>
              <a:t>[…] . Never has the Canadian heart beat so strongly in unison with the British; but it has been constricted by French-Canadian apathy; Québec has stopped their hearts from beating as one.” </a:t>
            </a:r>
          </a:p>
          <a:p>
            <a:pPr marL="0" indent="0">
              <a:buNone/>
            </a:pPr>
            <a:endParaRPr lang="en-CA" sz="2200" i="1" dirty="0">
              <a:solidFill>
                <a:schemeClr val="bg1"/>
              </a:solidFill>
              <a:cs typeface="Arial" panose="020B0604020202020204" pitchFamily="34" charset="0"/>
            </a:endParaRPr>
          </a:p>
          <a:p>
            <a:pPr marL="0" indent="0" algn="r">
              <a:buNone/>
            </a:pPr>
            <a:r>
              <a:rPr lang="en-CA" sz="2200" dirty="0">
                <a:solidFill>
                  <a:schemeClr val="bg1"/>
                </a:solidFill>
                <a:cs typeface="Arial" panose="020B0604020202020204" pitchFamily="34" charset="0"/>
              </a:rPr>
              <a:t>News</a:t>
            </a:r>
            <a:endParaRPr lang="en-CA" sz="2200" i="1" dirty="0">
              <a:solidFill>
                <a:schemeClr val="bg1"/>
              </a:solidFill>
              <a:cs typeface="Arial" panose="020B0604020202020204" pitchFamily="34" charset="0"/>
            </a:endParaRPr>
          </a:p>
          <a:p>
            <a:pPr marL="0" indent="0">
              <a:buNone/>
            </a:pPr>
            <a:endParaRPr lang="en-CA" sz="2200" i="1" dirty="0">
              <a:solidFill>
                <a:schemeClr val="bg1"/>
              </a:solidFill>
              <a:cs typeface="Arial" panose="020B0604020202020204" pitchFamily="34" charset="0"/>
            </a:endParaRPr>
          </a:p>
          <a:p>
            <a:pPr marL="0" indent="0">
              <a:buNone/>
            </a:pPr>
            <a:endParaRPr lang="en-CA" sz="2200" i="1" dirty="0">
              <a:solidFill>
                <a:schemeClr val="bg1"/>
              </a:solidFill>
            </a:endParaRPr>
          </a:p>
        </p:txBody>
      </p:sp>
    </p:spTree>
    <p:extLst>
      <p:ext uri="{BB962C8B-B14F-4D97-AF65-F5344CB8AC3E}">
        <p14:creationId xmlns:p14="http://schemas.microsoft.com/office/powerpoint/2010/main" val="21266229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337" y="0"/>
            <a:ext cx="5809325" cy="6858000"/>
          </a:xfrm>
          <a:prstGeom prst="rect">
            <a:avLst/>
          </a:prstGeom>
        </p:spPr>
      </p:pic>
    </p:spTree>
    <p:extLst>
      <p:ext uri="{BB962C8B-B14F-4D97-AF65-F5344CB8AC3E}">
        <p14:creationId xmlns:p14="http://schemas.microsoft.com/office/powerpoint/2010/main" val="2499333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ttps://attachment.outlook.live.net/owa/catherine.hotte@hotmail.ca/service.svc/s/GetAttachmentThumbnail?id=AQMkADAwATMwMAItYTYyYi0wODdjLTAwAi0wMAoARgAAAwMzxJrsa0JLlKcwO%2FyDeDgHAPahzNgHyx5Cqzn5sNLwr5wAAAIBDAAAAPahzNgHyx5Cqzn5sNLwr5wAAYg5tnsAAAABEgAQAG9tdoBZXgtHgESallHEFxk%3D&amp;thumbnailType=2&amp;X-OWA-CANARY=XUDzjQPmW0upEi8vbUIeQkAjZrNintUYXbXlV5d4U8zghQgLw7Hj77eBU9fYIOUbfrr1Nitjmeg.&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MTk2NjA4LTI3ODc4MzgwNzZcIixcInB1aWRcIjpcIjg0NDQyNzcxNzk3MDA0NFwiLFwib2lkXCI6XCIwMDAzMDAwMC1hNjJiLTA4N2MtMDAwMC0wMDAwMDAwMDAwMDBcIixcInNjb3BlXCI6XCJPd2FEb3dubG9hZFwifSIsImlzcyI6IjAwMDAwMDAyLTAwMDAtMGZmMS1jZTAwLTAwMDAwMDAwMDAwMEA4NGRmOWU3Zi1lOWY2LTQwYWYtYjQzNS1hYWFhYWFhYWFhYWEiLCJhdWQiOiIwMDAwMDAwMi0wMDAwLTBmZjEtY2UwMC0wMDAwMDAwMDAwMDAvYXR0YWNobWVudC5vdXRsb29rLmxpdmUubmV0QDg0ZGY5ZTdmLWU5ZjYtNDBhZi1iNDM1LWFhYWFhYWFhYWFhYSIsImV4cCI6MTUyMzMxMDUwMywibmJmIjoxNTIzMzA5OTAzfQ.gjyU3ODbsttULdt-OtM32kFxQBW7XMYWGtg8XYDeBW-3T3zYZPOALXwnZwm3wIR5T-kKmMyD_cIXwzaRS9mDFIdSOx2x_8F3_vTtdFZj5dhUE-MwHQ3N6rP8YnS12-NcbhyHvuHTVubJdu2MntAwRwzpGYSftrox7grWAfzmw2lhhOja3kKuB4jnEwJLHQEqt14PRLylVIA1WYqvoX31zY3hRbB41pHjDrYw4aNcrqrFci7tu39PLitkiYmhEKSGgGtXpPU9OUJORkBbEkKfmXepZjnCOY8Tfm3JwKxEu1h-v2QtwGi0sWZ8Su_EV_XagYcMUQR4S8ESFXGF-aKkxA&amp;owa=outlook.live.com&amp;isc=1"/>
          <p:cNvPicPr>
            <a:picLocks noChangeAspect="1" noChangeArrowheads="1"/>
          </p:cNvPicPr>
          <p:nvPr/>
        </p:nvPicPr>
        <p:blipFill rotWithShape="1">
          <a:blip r:embed="rId2">
            <a:extLst>
              <a:ext uri="{28A0092B-C50C-407E-A947-70E740481C1C}">
                <a14:useLocalDpi xmlns:a14="http://schemas.microsoft.com/office/drawing/2010/main" val="0"/>
              </a:ext>
            </a:extLst>
          </a:blip>
          <a:srcRect l="4103" t="3954" r="27688" b="4538"/>
          <a:stretch/>
        </p:blipFill>
        <p:spPr bwMode="auto">
          <a:xfrm>
            <a:off x="643467" y="685866"/>
            <a:ext cx="10905066" cy="548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58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C00000"/>
                </a:solidFill>
              </a:rPr>
              <a:t>Canadian military support</a:t>
            </a:r>
          </a:p>
        </p:txBody>
      </p:sp>
      <p:sp>
        <p:nvSpPr>
          <p:cNvPr id="3" name="Espace réservé du contenu 2"/>
          <p:cNvSpPr>
            <a:spLocks noGrp="1"/>
          </p:cNvSpPr>
          <p:nvPr>
            <p:ph idx="1"/>
          </p:nvPr>
        </p:nvSpPr>
        <p:spPr>
          <a:xfrm>
            <a:off x="5358384" y="640263"/>
            <a:ext cx="6028944" cy="5254510"/>
          </a:xfrm>
        </p:spPr>
        <p:txBody>
          <a:bodyPr anchor="ctr">
            <a:normAutofit/>
          </a:bodyPr>
          <a:lstStyle/>
          <a:p>
            <a:pPr marL="0" indent="0">
              <a:buNone/>
            </a:pPr>
            <a:r>
              <a:rPr lang="en-CA" sz="2400" b="1" dirty="0">
                <a:solidFill>
                  <a:schemeClr val="bg1"/>
                </a:solidFill>
              </a:rPr>
              <a:t>2) </a:t>
            </a:r>
            <a:r>
              <a:rPr lang="en-CA" sz="2400" b="1" u="sng" dirty="0">
                <a:solidFill>
                  <a:schemeClr val="bg1"/>
                </a:solidFill>
              </a:rPr>
              <a:t>Creation of the Canadian navy (1910):</a:t>
            </a:r>
          </a:p>
          <a:p>
            <a:pPr lvl="1">
              <a:buFont typeface="Arial" panose="020B0604020202020204" pitchFamily="34" charset="0"/>
              <a:buChar char="•"/>
            </a:pPr>
            <a:r>
              <a:rPr lang="en-CA" sz="2200" dirty="0">
                <a:solidFill>
                  <a:schemeClr val="bg1"/>
                </a:solidFill>
              </a:rPr>
              <a:t>In the early 20</a:t>
            </a:r>
            <a:r>
              <a:rPr lang="en-CA" sz="2200" baseline="30000" dirty="0">
                <a:solidFill>
                  <a:schemeClr val="bg1"/>
                </a:solidFill>
              </a:rPr>
              <a:t>th</a:t>
            </a:r>
            <a:r>
              <a:rPr lang="en-CA" sz="2200" dirty="0">
                <a:solidFill>
                  <a:schemeClr val="bg1"/>
                </a:solidFill>
              </a:rPr>
              <a:t> century, the UK called on its colonies to send money to help maintain its Royal Navy because it feared Germany’s growing power.</a:t>
            </a:r>
          </a:p>
          <a:p>
            <a:pPr lvl="1">
              <a:buFont typeface="Arial" panose="020B0604020202020204" pitchFamily="34" charset="0"/>
              <a:buChar char="•"/>
            </a:pPr>
            <a:r>
              <a:rPr lang="en-CA" sz="2200" dirty="0">
                <a:solidFill>
                  <a:schemeClr val="bg1"/>
                </a:solidFill>
              </a:rPr>
              <a:t>In 1910, the </a:t>
            </a:r>
            <a:r>
              <a:rPr lang="en-CA" sz="2200" b="1" i="1" dirty="0">
                <a:solidFill>
                  <a:schemeClr val="bg1"/>
                </a:solidFill>
              </a:rPr>
              <a:t>Naval Service Act</a:t>
            </a:r>
            <a:r>
              <a:rPr lang="en-CA" sz="2200" b="1" dirty="0">
                <a:solidFill>
                  <a:schemeClr val="bg1"/>
                </a:solidFill>
              </a:rPr>
              <a:t> </a:t>
            </a:r>
            <a:r>
              <a:rPr lang="en-CA" sz="2200" dirty="0">
                <a:solidFill>
                  <a:schemeClr val="bg1"/>
                </a:solidFill>
              </a:rPr>
              <a:t>was passed, which lead to the </a:t>
            </a:r>
            <a:r>
              <a:rPr lang="en-CA" sz="2200" b="1" dirty="0">
                <a:solidFill>
                  <a:schemeClr val="bg1"/>
                </a:solidFill>
              </a:rPr>
              <a:t>creation of the Royal Canadian Navy</a:t>
            </a:r>
            <a:r>
              <a:rPr lang="en-CA" sz="2200" dirty="0">
                <a:solidFill>
                  <a:schemeClr val="bg1"/>
                </a:solidFill>
              </a:rPr>
              <a:t> to patrol and protect Canada’s territorial waters. Our naval force was modest with only 379 sailors in 1914.</a:t>
            </a:r>
          </a:p>
        </p:txBody>
      </p:sp>
    </p:spTree>
    <p:extLst>
      <p:ext uri="{BB962C8B-B14F-4D97-AF65-F5344CB8AC3E}">
        <p14:creationId xmlns:p14="http://schemas.microsoft.com/office/powerpoint/2010/main" val="25395215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Ã©sultats de recherche d'images pour Â«Â hms niobe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791"/>
            <a:ext cx="9186832" cy="563841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9186832" y="2397948"/>
            <a:ext cx="3005168" cy="2062103"/>
          </a:xfrm>
          <a:prstGeom prst="rect">
            <a:avLst/>
          </a:prstGeom>
          <a:noFill/>
        </p:spPr>
        <p:txBody>
          <a:bodyPr wrap="square" rtlCol="0">
            <a:spAutoFit/>
          </a:bodyPr>
          <a:lstStyle/>
          <a:p>
            <a:r>
              <a:rPr lang="fr-CA" sz="3200" b="1" i="1" dirty="0"/>
              <a:t>HMS </a:t>
            </a:r>
            <a:r>
              <a:rPr lang="fr-CA" sz="3200" b="1" i="1" dirty="0" err="1"/>
              <a:t>Niobe</a:t>
            </a:r>
            <a:endParaRPr lang="fr-CA" sz="3200" b="1" i="1" dirty="0"/>
          </a:p>
          <a:p>
            <a:pPr marL="342900" indent="-342900">
              <a:buFont typeface="Wingdings" panose="05000000000000000000" pitchFamily="2" charset="2"/>
              <a:buChar char="Ø"/>
            </a:pPr>
            <a:r>
              <a:rPr lang="fr-CA" sz="2400" dirty="0"/>
              <a:t>One of the </a:t>
            </a:r>
            <a:r>
              <a:rPr lang="fr-CA" sz="2400" dirty="0" err="1"/>
              <a:t>two</a:t>
            </a:r>
            <a:r>
              <a:rPr lang="fr-CA" sz="2400" dirty="0"/>
              <a:t> Canadian </a:t>
            </a:r>
            <a:r>
              <a:rPr lang="fr-CA" sz="2400" dirty="0" err="1"/>
              <a:t>ships</a:t>
            </a:r>
            <a:r>
              <a:rPr lang="fr-CA" sz="2400" dirty="0"/>
              <a:t> at the </a:t>
            </a:r>
            <a:r>
              <a:rPr lang="fr-CA" sz="2400" dirty="0" err="1"/>
              <a:t>outbreak</a:t>
            </a:r>
            <a:r>
              <a:rPr lang="fr-CA" sz="2400" dirty="0"/>
              <a:t> of WW1 in 1914.</a:t>
            </a:r>
          </a:p>
        </p:txBody>
      </p:sp>
    </p:spTree>
    <p:extLst>
      <p:ext uri="{BB962C8B-B14F-4D97-AF65-F5344CB8AC3E}">
        <p14:creationId xmlns:p14="http://schemas.microsoft.com/office/powerpoint/2010/main" val="343376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a:t>Canadian military support</a:t>
            </a:r>
          </a:p>
        </p:txBody>
      </p:sp>
      <p:sp>
        <p:nvSpPr>
          <p:cNvPr id="3" name="Espace réservé du contenu 2"/>
          <p:cNvSpPr>
            <a:spLocks noGrp="1"/>
          </p:cNvSpPr>
          <p:nvPr>
            <p:ph idx="1"/>
          </p:nvPr>
        </p:nvSpPr>
        <p:spPr>
          <a:xfrm>
            <a:off x="5358384" y="640263"/>
            <a:ext cx="6028944" cy="5254510"/>
          </a:xfrm>
        </p:spPr>
        <p:txBody>
          <a:bodyPr anchor="ctr">
            <a:normAutofit/>
          </a:bodyPr>
          <a:lstStyle/>
          <a:p>
            <a:pPr marL="0" indent="0">
              <a:buNone/>
            </a:pPr>
            <a:r>
              <a:rPr lang="en-CA" sz="2400" b="1" dirty="0">
                <a:solidFill>
                  <a:schemeClr val="bg1"/>
                </a:solidFill>
              </a:rPr>
              <a:t>2) </a:t>
            </a:r>
            <a:r>
              <a:rPr lang="en-CA" sz="2400" b="1" u="sng" dirty="0">
                <a:solidFill>
                  <a:schemeClr val="bg1"/>
                </a:solidFill>
              </a:rPr>
              <a:t>Creation of the Canadian navy (1910):</a:t>
            </a:r>
          </a:p>
          <a:p>
            <a:pPr lvl="1">
              <a:buFont typeface="Arial" panose="020B0604020202020204" pitchFamily="34" charset="0"/>
              <a:buChar char="•"/>
            </a:pPr>
            <a:r>
              <a:rPr lang="en-CA" sz="2200" b="1" dirty="0">
                <a:solidFill>
                  <a:srgbClr val="FF0000"/>
                </a:solidFill>
              </a:rPr>
              <a:t>Imperialists</a:t>
            </a:r>
            <a:r>
              <a:rPr lang="en-CA" sz="2200" dirty="0">
                <a:solidFill>
                  <a:schemeClr val="bg1"/>
                </a:solidFill>
              </a:rPr>
              <a:t> would have preferred either to send money to London for better combat units, or to build a strong Canadian navy to help secure Britain’s naval supremacy.</a:t>
            </a:r>
          </a:p>
          <a:p>
            <a:pPr lvl="1">
              <a:buFont typeface="Arial" panose="020B0604020202020204" pitchFamily="34" charset="0"/>
              <a:buChar char="•"/>
            </a:pPr>
            <a:r>
              <a:rPr lang="en-CA" sz="2200" b="1" dirty="0">
                <a:solidFill>
                  <a:srgbClr val="00B0F0"/>
                </a:solidFill>
              </a:rPr>
              <a:t>Some nationalists </a:t>
            </a:r>
            <a:r>
              <a:rPr lang="en-CA" sz="2200" dirty="0">
                <a:solidFill>
                  <a:schemeClr val="bg1"/>
                </a:solidFill>
              </a:rPr>
              <a:t>felt like having a Canadian navy would help to become independent from UK, while </a:t>
            </a:r>
            <a:r>
              <a:rPr lang="en-CA" sz="2200" b="1" dirty="0">
                <a:solidFill>
                  <a:srgbClr val="00B0F0"/>
                </a:solidFill>
              </a:rPr>
              <a:t>other nationalists </a:t>
            </a:r>
            <a:r>
              <a:rPr lang="en-CA" sz="2200" dirty="0">
                <a:solidFill>
                  <a:schemeClr val="bg1"/>
                </a:solidFill>
              </a:rPr>
              <a:t>rejected the idea of investing in the defence of the British Empire.</a:t>
            </a:r>
          </a:p>
        </p:txBody>
      </p:sp>
    </p:spTree>
    <p:extLst>
      <p:ext uri="{BB962C8B-B14F-4D97-AF65-F5344CB8AC3E}">
        <p14:creationId xmlns:p14="http://schemas.microsoft.com/office/powerpoint/2010/main" val="24430334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C00000"/>
                </a:solidFill>
              </a:rPr>
              <a:t>Canadian military support</a:t>
            </a:r>
          </a:p>
        </p:txBody>
      </p:sp>
      <p:sp>
        <p:nvSpPr>
          <p:cNvPr id="3" name="Espace réservé du contenu 2"/>
          <p:cNvSpPr>
            <a:spLocks noGrp="1"/>
          </p:cNvSpPr>
          <p:nvPr>
            <p:ph idx="1"/>
          </p:nvPr>
        </p:nvSpPr>
        <p:spPr>
          <a:xfrm>
            <a:off x="5358384" y="640263"/>
            <a:ext cx="6028944" cy="5254510"/>
          </a:xfrm>
        </p:spPr>
        <p:txBody>
          <a:bodyPr anchor="ctr">
            <a:normAutofit/>
          </a:bodyPr>
          <a:lstStyle/>
          <a:p>
            <a:pPr marL="0" indent="0">
              <a:buNone/>
            </a:pPr>
            <a:r>
              <a:rPr lang="en-CA" sz="2400" b="1" dirty="0">
                <a:solidFill>
                  <a:schemeClr val="bg1"/>
                </a:solidFill>
              </a:rPr>
              <a:t>3) </a:t>
            </a:r>
            <a:r>
              <a:rPr lang="en-CA" sz="2400" b="1" u="sng" dirty="0">
                <a:solidFill>
                  <a:schemeClr val="bg1"/>
                </a:solidFill>
              </a:rPr>
              <a:t>League of Nations (1919-1945):</a:t>
            </a:r>
          </a:p>
          <a:p>
            <a:pPr lvl="1">
              <a:buFont typeface="Arial" panose="020B0604020202020204" pitchFamily="34" charset="0"/>
              <a:buChar char="•"/>
            </a:pPr>
            <a:r>
              <a:rPr lang="en-CA" sz="2200" dirty="0">
                <a:solidFill>
                  <a:schemeClr val="bg1"/>
                </a:solidFill>
              </a:rPr>
              <a:t>An international organization founded by the victorious countries of the First World War.</a:t>
            </a:r>
          </a:p>
          <a:p>
            <a:pPr lvl="1">
              <a:buFont typeface="Arial" panose="020B0604020202020204" pitchFamily="34" charset="0"/>
              <a:buChar char="•"/>
            </a:pPr>
            <a:r>
              <a:rPr lang="en-CA" sz="2200" dirty="0">
                <a:solidFill>
                  <a:schemeClr val="bg1"/>
                </a:solidFill>
              </a:rPr>
              <a:t>Its mission was to ensure world peace.</a:t>
            </a:r>
          </a:p>
          <a:p>
            <a:pPr lvl="1">
              <a:buFont typeface="Arial" panose="020B0604020202020204" pitchFamily="34" charset="0"/>
              <a:buChar char="•"/>
            </a:pPr>
            <a:r>
              <a:rPr lang="en-CA" sz="2200" dirty="0">
                <a:solidFill>
                  <a:schemeClr val="bg1"/>
                </a:solidFill>
              </a:rPr>
              <a:t>The Dominion of Canada was accepted as a separate member from the UK.</a:t>
            </a:r>
          </a:p>
          <a:p>
            <a:pPr lvl="1">
              <a:buFont typeface="Arial" panose="020B0604020202020204" pitchFamily="34" charset="0"/>
              <a:buChar char="•"/>
            </a:pPr>
            <a:r>
              <a:rPr lang="en-CA" sz="2200" dirty="0">
                <a:solidFill>
                  <a:schemeClr val="bg1"/>
                </a:solidFill>
              </a:rPr>
              <a:t>It was replaced by the United Nations (UN) at the end of the Second World War.</a:t>
            </a:r>
          </a:p>
          <a:p>
            <a:pPr lvl="1">
              <a:buFont typeface="Arial" panose="020B0604020202020204" pitchFamily="34" charset="0"/>
              <a:buChar char="•"/>
            </a:pPr>
            <a:endParaRPr lang="en-CA" sz="2200" dirty="0">
              <a:solidFill>
                <a:schemeClr val="bg1"/>
              </a:solidFill>
            </a:endParaRPr>
          </a:p>
        </p:txBody>
      </p:sp>
    </p:spTree>
    <p:extLst>
      <p:ext uri="{BB962C8B-B14F-4D97-AF65-F5344CB8AC3E}">
        <p14:creationId xmlns:p14="http://schemas.microsoft.com/office/powerpoint/2010/main" val="28874442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obefish.files.wordpress.com/2012/02/wilfrid-laurier-five-dollar-bi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51332"/>
            <a:ext cx="12192000" cy="555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95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s de recherche d'images pour Â«Â league of nations first meeting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945592" cy="686179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8945591" y="520511"/>
            <a:ext cx="3246409" cy="5816977"/>
          </a:xfrm>
          <a:prstGeom prst="rect">
            <a:avLst/>
          </a:prstGeom>
          <a:noFill/>
        </p:spPr>
        <p:txBody>
          <a:bodyPr wrap="square" rtlCol="0">
            <a:spAutoFit/>
          </a:bodyPr>
          <a:lstStyle/>
          <a:p>
            <a:r>
              <a:rPr lang="fr-CA" sz="2800" b="1" i="1" dirty="0">
                <a:solidFill>
                  <a:prstClr val="black"/>
                </a:solidFill>
              </a:rPr>
              <a:t>The first meeting of the League of Nations (1920)</a:t>
            </a:r>
          </a:p>
          <a:p>
            <a:pPr marL="457200" indent="-457200">
              <a:buFont typeface="Wingdings" panose="05000000000000000000" pitchFamily="2" charset="2"/>
              <a:buChar char="Ø"/>
            </a:pPr>
            <a:r>
              <a:rPr lang="fr-CA" sz="2400" dirty="0">
                <a:solidFill>
                  <a:prstClr val="black"/>
                </a:solidFill>
              </a:rPr>
              <a:t>The city of Geneva,  </a:t>
            </a:r>
            <a:r>
              <a:rPr lang="fr-CA" sz="2400" dirty="0" err="1">
                <a:solidFill>
                  <a:prstClr val="black"/>
                </a:solidFill>
              </a:rPr>
              <a:t>Switzerland</a:t>
            </a:r>
            <a:r>
              <a:rPr lang="fr-CA" sz="2400" dirty="0">
                <a:solidFill>
                  <a:prstClr val="black"/>
                </a:solidFill>
              </a:rPr>
              <a:t> </a:t>
            </a:r>
            <a:r>
              <a:rPr lang="fr-CA" sz="2400" dirty="0" err="1">
                <a:solidFill>
                  <a:prstClr val="black"/>
                </a:solidFill>
              </a:rPr>
              <a:t>was</a:t>
            </a:r>
            <a:r>
              <a:rPr lang="fr-CA" sz="2400" dirty="0">
                <a:solidFill>
                  <a:prstClr val="black"/>
                </a:solidFill>
              </a:rPr>
              <a:t> </a:t>
            </a:r>
            <a:r>
              <a:rPr lang="fr-CA" sz="2400" dirty="0" err="1">
                <a:solidFill>
                  <a:prstClr val="black"/>
                </a:solidFill>
              </a:rPr>
              <a:t>chosen</a:t>
            </a:r>
            <a:r>
              <a:rPr lang="fr-CA" sz="2400" dirty="0">
                <a:solidFill>
                  <a:prstClr val="black"/>
                </a:solidFill>
              </a:rPr>
              <a:t> as the </a:t>
            </a:r>
            <a:r>
              <a:rPr lang="fr-CA" sz="2400" dirty="0" err="1">
                <a:solidFill>
                  <a:prstClr val="black"/>
                </a:solidFill>
              </a:rPr>
              <a:t>headquarters</a:t>
            </a:r>
            <a:r>
              <a:rPr lang="fr-CA" sz="2400" dirty="0">
                <a:solidFill>
                  <a:prstClr val="black"/>
                </a:solidFill>
              </a:rPr>
              <a:t> </a:t>
            </a:r>
            <a:r>
              <a:rPr lang="fr-CA" sz="2400" dirty="0" err="1">
                <a:solidFill>
                  <a:prstClr val="black"/>
                </a:solidFill>
              </a:rPr>
              <a:t>because</a:t>
            </a:r>
            <a:r>
              <a:rPr lang="fr-CA" sz="2400" dirty="0">
                <a:solidFill>
                  <a:prstClr val="black"/>
                </a:solidFill>
              </a:rPr>
              <a:t> </a:t>
            </a:r>
            <a:r>
              <a:rPr lang="fr-CA" sz="2400" dirty="0" err="1">
                <a:solidFill>
                  <a:prstClr val="black"/>
                </a:solidFill>
              </a:rPr>
              <a:t>it</a:t>
            </a:r>
            <a:r>
              <a:rPr lang="fr-CA" sz="2400" dirty="0">
                <a:solidFill>
                  <a:prstClr val="black"/>
                </a:solidFill>
              </a:rPr>
              <a:t> </a:t>
            </a:r>
            <a:r>
              <a:rPr lang="fr-CA" sz="2400" dirty="0" err="1">
                <a:solidFill>
                  <a:prstClr val="black"/>
                </a:solidFill>
              </a:rPr>
              <a:t>was</a:t>
            </a:r>
            <a:r>
              <a:rPr lang="fr-CA" sz="2400" dirty="0">
                <a:solidFill>
                  <a:prstClr val="black"/>
                </a:solidFill>
              </a:rPr>
              <a:t> </a:t>
            </a:r>
            <a:r>
              <a:rPr lang="fr-CA" sz="2400" dirty="0" err="1">
                <a:solidFill>
                  <a:prstClr val="black"/>
                </a:solidFill>
              </a:rPr>
              <a:t>generally</a:t>
            </a:r>
            <a:r>
              <a:rPr lang="fr-CA" sz="2400" dirty="0">
                <a:solidFill>
                  <a:prstClr val="black"/>
                </a:solidFill>
              </a:rPr>
              <a:t> </a:t>
            </a:r>
            <a:r>
              <a:rPr lang="fr-CA" sz="2400" dirty="0" err="1">
                <a:solidFill>
                  <a:prstClr val="black"/>
                </a:solidFill>
              </a:rPr>
              <a:t>neutral</a:t>
            </a:r>
            <a:r>
              <a:rPr lang="fr-CA" sz="2400" dirty="0">
                <a:solidFill>
                  <a:prstClr val="black"/>
                </a:solidFill>
              </a:rPr>
              <a:t>.</a:t>
            </a:r>
          </a:p>
          <a:p>
            <a:pPr marL="457200" indent="-457200">
              <a:buFont typeface="Wingdings" panose="05000000000000000000" pitchFamily="2" charset="2"/>
              <a:buChar char="Ø"/>
            </a:pPr>
            <a:r>
              <a:rPr lang="fr-CA" sz="2400" dirty="0" err="1">
                <a:solidFill>
                  <a:prstClr val="black"/>
                </a:solidFill>
              </a:rPr>
              <a:t>Canada’s</a:t>
            </a:r>
            <a:r>
              <a:rPr lang="fr-CA" sz="2400" dirty="0">
                <a:solidFill>
                  <a:prstClr val="black"/>
                </a:solidFill>
              </a:rPr>
              <a:t> </a:t>
            </a:r>
            <a:r>
              <a:rPr lang="fr-CA" sz="2400" dirty="0" err="1">
                <a:solidFill>
                  <a:prstClr val="black"/>
                </a:solidFill>
              </a:rPr>
              <a:t>membership</a:t>
            </a:r>
            <a:r>
              <a:rPr lang="fr-CA" sz="2400" dirty="0">
                <a:solidFill>
                  <a:prstClr val="black"/>
                </a:solidFill>
              </a:rPr>
              <a:t> </a:t>
            </a:r>
            <a:r>
              <a:rPr lang="fr-CA" sz="2400" dirty="0" err="1">
                <a:solidFill>
                  <a:prstClr val="black"/>
                </a:solidFill>
              </a:rPr>
              <a:t>marked</a:t>
            </a:r>
            <a:r>
              <a:rPr lang="fr-CA" sz="2400" dirty="0">
                <a:solidFill>
                  <a:prstClr val="black"/>
                </a:solidFill>
              </a:rPr>
              <a:t> an important </a:t>
            </a:r>
            <a:r>
              <a:rPr lang="fr-CA" sz="2400" dirty="0" err="1">
                <a:solidFill>
                  <a:prstClr val="black"/>
                </a:solidFill>
              </a:rPr>
              <a:t>step</a:t>
            </a:r>
            <a:r>
              <a:rPr lang="fr-CA" sz="2400" dirty="0">
                <a:solidFill>
                  <a:prstClr val="black"/>
                </a:solidFill>
              </a:rPr>
              <a:t> in </a:t>
            </a:r>
            <a:r>
              <a:rPr lang="fr-CA" sz="2400" dirty="0" err="1">
                <a:solidFill>
                  <a:prstClr val="black"/>
                </a:solidFill>
              </a:rPr>
              <a:t>its</a:t>
            </a:r>
            <a:r>
              <a:rPr lang="fr-CA" sz="2400" dirty="0">
                <a:solidFill>
                  <a:prstClr val="black"/>
                </a:solidFill>
              </a:rPr>
              <a:t> move </a:t>
            </a:r>
            <a:r>
              <a:rPr lang="fr-CA" sz="2400" dirty="0" err="1">
                <a:solidFill>
                  <a:prstClr val="black"/>
                </a:solidFill>
              </a:rPr>
              <a:t>toward</a:t>
            </a:r>
            <a:r>
              <a:rPr lang="fr-CA" sz="2400" dirty="0">
                <a:solidFill>
                  <a:prstClr val="black"/>
                </a:solidFill>
              </a:rPr>
              <a:t> </a:t>
            </a:r>
            <a:r>
              <a:rPr lang="fr-CA" sz="2400" b="1" dirty="0" err="1">
                <a:solidFill>
                  <a:prstClr val="black"/>
                </a:solidFill>
              </a:rPr>
              <a:t>greater</a:t>
            </a:r>
            <a:r>
              <a:rPr lang="fr-CA" sz="2400" b="1" dirty="0">
                <a:solidFill>
                  <a:prstClr val="black"/>
                </a:solidFill>
              </a:rPr>
              <a:t> </a:t>
            </a:r>
            <a:r>
              <a:rPr lang="fr-CA" sz="2400" b="1" dirty="0" err="1">
                <a:solidFill>
                  <a:prstClr val="black"/>
                </a:solidFill>
              </a:rPr>
              <a:t>autonomy</a:t>
            </a:r>
            <a:r>
              <a:rPr lang="fr-CA" sz="2400" b="1" dirty="0">
                <a:solidFill>
                  <a:prstClr val="black"/>
                </a:solidFill>
              </a:rPr>
              <a:t> </a:t>
            </a:r>
            <a:r>
              <a:rPr lang="fr-CA" sz="2400" dirty="0" err="1">
                <a:solidFill>
                  <a:prstClr val="black"/>
                </a:solidFill>
              </a:rPr>
              <a:t>from</a:t>
            </a:r>
            <a:r>
              <a:rPr lang="fr-CA" sz="2400" dirty="0">
                <a:solidFill>
                  <a:prstClr val="black"/>
                </a:solidFill>
              </a:rPr>
              <a:t> the UK.</a:t>
            </a:r>
            <a:endParaRPr lang="fr-CA" sz="2400" b="1" dirty="0">
              <a:solidFill>
                <a:prstClr val="black"/>
              </a:solidFill>
            </a:endParaRPr>
          </a:p>
        </p:txBody>
      </p:sp>
    </p:spTree>
    <p:extLst>
      <p:ext uri="{BB962C8B-B14F-4D97-AF65-F5344CB8AC3E}">
        <p14:creationId xmlns:p14="http://schemas.microsoft.com/office/powerpoint/2010/main" val="31175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116878" y="629266"/>
            <a:ext cx="6422849" cy="1676603"/>
          </a:xfrm>
        </p:spPr>
        <p:txBody>
          <a:bodyPr>
            <a:normAutofit/>
          </a:bodyPr>
          <a:lstStyle/>
          <a:p>
            <a:r>
              <a:rPr lang="en-CA" b="1" dirty="0">
                <a:solidFill>
                  <a:srgbClr val="C00000"/>
                </a:solidFill>
              </a:rPr>
              <a:t>Canadian military support</a:t>
            </a:r>
          </a:p>
        </p:txBody>
      </p:sp>
      <p:sp>
        <p:nvSpPr>
          <p:cNvPr id="71" name="Rectangle 7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A5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ésultats de recherche d'images pour « important »">
            <a:extLst>
              <a:ext uri="{FF2B5EF4-FFF2-40B4-BE49-F238E27FC236}">
                <a16:creationId xmlns:a16="http://schemas.microsoft.com/office/drawing/2014/main" id="{58FF4E31-B756-48CE-91FA-16D168D3F6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82632" y="803049"/>
            <a:ext cx="2470743" cy="24707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ésultats de recherche d'images pour « important »">
            <a:extLst>
              <a:ext uri="{FF2B5EF4-FFF2-40B4-BE49-F238E27FC236}">
                <a16:creationId xmlns:a16="http://schemas.microsoft.com/office/drawing/2014/main" id="{789F5D2E-EF83-4FEF-B61F-CD7DA359D0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98803" y="3461344"/>
            <a:ext cx="2438400" cy="24384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5116880" y="2438400"/>
            <a:ext cx="6422848" cy="3785419"/>
          </a:xfrm>
        </p:spPr>
        <p:txBody>
          <a:bodyPr>
            <a:normAutofit/>
          </a:bodyPr>
          <a:lstStyle/>
          <a:p>
            <a:pPr marL="0" indent="0">
              <a:buNone/>
            </a:pPr>
            <a:r>
              <a:rPr lang="en-CA" sz="2400" b="1" dirty="0"/>
              <a:t>4) </a:t>
            </a:r>
            <a:r>
              <a:rPr lang="en-CA" sz="2400" b="1" i="1" u="sng" dirty="0"/>
              <a:t>Statute of Westminster </a:t>
            </a:r>
            <a:r>
              <a:rPr lang="en-CA" sz="2400" b="1" u="sng" dirty="0"/>
              <a:t>(1931):</a:t>
            </a:r>
          </a:p>
          <a:p>
            <a:pPr lvl="1">
              <a:buFont typeface="Arial" panose="020B0604020202020204" pitchFamily="34" charset="0"/>
              <a:buChar char="•"/>
            </a:pPr>
            <a:r>
              <a:rPr lang="en-CA" sz="2000" dirty="0"/>
              <a:t>Passed by the British Parliament, it officially recognized the legislative independence of the British dominions (like Canada).</a:t>
            </a:r>
          </a:p>
          <a:p>
            <a:pPr lvl="1">
              <a:buFont typeface="Arial" panose="020B0604020202020204" pitchFamily="34" charset="0"/>
              <a:buChar char="•"/>
            </a:pPr>
            <a:r>
              <a:rPr lang="en-CA" sz="2000" dirty="0"/>
              <a:t>Canada gained </a:t>
            </a:r>
            <a:r>
              <a:rPr lang="en-CA" sz="2000" b="1" dirty="0"/>
              <a:t>full autonomy over its internal and external affairs.</a:t>
            </a:r>
            <a:endParaRPr lang="en-CA" sz="2000" dirty="0"/>
          </a:p>
          <a:p>
            <a:pPr lvl="1">
              <a:buFont typeface="Arial" panose="020B0604020202020204" pitchFamily="34" charset="0"/>
              <a:buChar char="•"/>
            </a:pPr>
            <a:r>
              <a:rPr lang="en-CA" sz="2000" dirty="0"/>
              <a:t>HOWEVER, there remained a significant limitation: </a:t>
            </a:r>
            <a:r>
              <a:rPr lang="en-CA" sz="2000" b="1" dirty="0"/>
              <a:t>British Parliament kept the right to modify the Canadian Constitution until 1982</a:t>
            </a:r>
            <a:r>
              <a:rPr lang="en-CA" sz="2000" dirty="0"/>
              <a:t>.</a:t>
            </a:r>
          </a:p>
        </p:txBody>
      </p:sp>
    </p:spTree>
    <p:extLst>
      <p:ext uri="{BB962C8B-B14F-4D97-AF65-F5344CB8AC3E}">
        <p14:creationId xmlns:p14="http://schemas.microsoft.com/office/powerpoint/2010/main" val="29887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037" y="16198"/>
            <a:ext cx="5951927" cy="682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214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s de recherche d'images pour Â«Â map of canada 1905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0998"/>
            <a:ext cx="6721068" cy="5807002"/>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p:cNvSpPr txBox="1">
            <a:spLocks/>
          </p:cNvSpPr>
          <p:nvPr/>
        </p:nvSpPr>
        <p:spPr>
          <a:xfrm>
            <a:off x="621101" y="1557"/>
            <a:ext cx="10912415" cy="1048090"/>
          </a:xfrm>
          <a:prstGeom prst="rect">
            <a:avLst/>
          </a:prstGeom>
        </p:spPr>
        <p:txBody>
          <a:bodyP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CA" b="1" dirty="0">
                <a:solidFill>
                  <a:srgbClr val="C00000"/>
                </a:solidFill>
              </a:rPr>
              <a:t>Canadian territory</a:t>
            </a:r>
          </a:p>
        </p:txBody>
      </p:sp>
      <p:sp>
        <p:nvSpPr>
          <p:cNvPr id="4" name="ZoneTexte 3"/>
          <p:cNvSpPr txBox="1"/>
          <p:nvPr/>
        </p:nvSpPr>
        <p:spPr>
          <a:xfrm>
            <a:off x="6721068" y="2584893"/>
            <a:ext cx="5470932" cy="2739211"/>
          </a:xfrm>
          <a:prstGeom prst="rect">
            <a:avLst/>
          </a:prstGeom>
          <a:noFill/>
        </p:spPr>
        <p:txBody>
          <a:bodyPr wrap="square" rtlCol="0">
            <a:spAutoFit/>
          </a:bodyPr>
          <a:lstStyle/>
          <a:p>
            <a:r>
              <a:rPr lang="fr-CA" sz="2800" b="1" i="1" dirty="0" err="1">
                <a:solidFill>
                  <a:prstClr val="black"/>
                </a:solidFill>
              </a:rPr>
              <a:t>Map</a:t>
            </a:r>
            <a:r>
              <a:rPr lang="fr-CA" sz="2800" b="1" i="1" dirty="0">
                <a:solidFill>
                  <a:prstClr val="black"/>
                </a:solidFill>
              </a:rPr>
              <a:t> of Canada in 1905</a:t>
            </a:r>
          </a:p>
          <a:p>
            <a:pPr marL="457200" indent="-457200">
              <a:buFont typeface="Wingdings" panose="05000000000000000000" pitchFamily="2" charset="2"/>
              <a:buChar char="Ø"/>
            </a:pPr>
            <a:r>
              <a:rPr lang="fr-CA" sz="2400" dirty="0">
                <a:solidFill>
                  <a:prstClr val="black"/>
                </a:solidFill>
              </a:rPr>
              <a:t>The influx of immigrants to the Prairies </a:t>
            </a:r>
            <a:r>
              <a:rPr lang="fr-CA" sz="2400" dirty="0" err="1">
                <a:solidFill>
                  <a:prstClr val="black"/>
                </a:solidFill>
              </a:rPr>
              <a:t>led</a:t>
            </a:r>
            <a:r>
              <a:rPr lang="fr-CA" sz="2400" dirty="0">
                <a:solidFill>
                  <a:prstClr val="black"/>
                </a:solidFill>
              </a:rPr>
              <a:t> to the </a:t>
            </a:r>
            <a:r>
              <a:rPr lang="fr-CA" sz="2400" dirty="0" err="1">
                <a:solidFill>
                  <a:prstClr val="black"/>
                </a:solidFill>
              </a:rPr>
              <a:t>creation</a:t>
            </a:r>
            <a:r>
              <a:rPr lang="fr-CA" sz="2400" dirty="0">
                <a:solidFill>
                  <a:prstClr val="black"/>
                </a:solidFill>
              </a:rPr>
              <a:t> of 2 new provinces: </a:t>
            </a:r>
            <a:r>
              <a:rPr lang="fr-CA" sz="2400" b="1" dirty="0">
                <a:solidFill>
                  <a:prstClr val="black"/>
                </a:solidFill>
              </a:rPr>
              <a:t>Saskatchewan and Alberta</a:t>
            </a:r>
            <a:r>
              <a:rPr lang="fr-CA" sz="2400" dirty="0">
                <a:solidFill>
                  <a:prstClr val="black"/>
                </a:solidFill>
              </a:rPr>
              <a:t>.</a:t>
            </a:r>
          </a:p>
          <a:p>
            <a:pPr marL="457200" indent="-457200">
              <a:buFont typeface="Wingdings" panose="05000000000000000000" pitchFamily="2" charset="2"/>
              <a:buChar char="Ø"/>
            </a:pPr>
            <a:r>
              <a:rPr lang="fr-CA" sz="2400" dirty="0">
                <a:solidFill>
                  <a:prstClr val="black"/>
                </a:solidFill>
              </a:rPr>
              <a:t>The </a:t>
            </a:r>
            <a:r>
              <a:rPr lang="fr-CA" sz="2400" dirty="0" err="1">
                <a:solidFill>
                  <a:prstClr val="black"/>
                </a:solidFill>
              </a:rPr>
              <a:t>territories</a:t>
            </a:r>
            <a:r>
              <a:rPr lang="fr-CA" sz="2400" dirty="0">
                <a:solidFill>
                  <a:prstClr val="black"/>
                </a:solidFill>
              </a:rPr>
              <a:t> of Québec and Ontario </a:t>
            </a:r>
            <a:r>
              <a:rPr lang="fr-CA" sz="2400" dirty="0" err="1">
                <a:solidFill>
                  <a:prstClr val="black"/>
                </a:solidFill>
              </a:rPr>
              <a:t>were</a:t>
            </a:r>
            <a:r>
              <a:rPr lang="fr-CA" sz="2400" dirty="0">
                <a:solidFill>
                  <a:prstClr val="black"/>
                </a:solidFill>
              </a:rPr>
              <a:t> </a:t>
            </a:r>
            <a:r>
              <a:rPr lang="fr-CA" sz="2400" dirty="0" err="1">
                <a:solidFill>
                  <a:prstClr val="black"/>
                </a:solidFill>
              </a:rPr>
              <a:t>expanded</a:t>
            </a:r>
            <a:r>
              <a:rPr lang="fr-CA" sz="2400" dirty="0">
                <a:solidFill>
                  <a:prstClr val="black"/>
                </a:solidFill>
              </a:rPr>
              <a:t> </a:t>
            </a:r>
            <a:r>
              <a:rPr lang="fr-CA" sz="2400" dirty="0" err="1">
                <a:solidFill>
                  <a:prstClr val="black"/>
                </a:solidFill>
              </a:rPr>
              <a:t>northward</a:t>
            </a:r>
            <a:r>
              <a:rPr lang="fr-CA" sz="2400" dirty="0">
                <a:solidFill>
                  <a:prstClr val="black"/>
                </a:solidFill>
              </a:rPr>
              <a:t> </a:t>
            </a:r>
            <a:r>
              <a:rPr lang="fr-CA" sz="2400" dirty="0" err="1">
                <a:solidFill>
                  <a:prstClr val="black"/>
                </a:solidFill>
              </a:rPr>
              <a:t>toward</a:t>
            </a:r>
            <a:r>
              <a:rPr lang="fr-CA" sz="2400" dirty="0">
                <a:solidFill>
                  <a:prstClr val="black"/>
                </a:solidFill>
              </a:rPr>
              <a:t> the Hudson Bay.</a:t>
            </a:r>
          </a:p>
        </p:txBody>
      </p:sp>
    </p:spTree>
    <p:extLst>
      <p:ext uri="{BB962C8B-B14F-4D97-AF65-F5344CB8AC3E}">
        <p14:creationId xmlns:p14="http://schemas.microsoft.com/office/powerpoint/2010/main" val="426253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621101" y="1557"/>
            <a:ext cx="10912415" cy="1048090"/>
          </a:xfrm>
          <a:prstGeom prst="rect">
            <a:avLst/>
          </a:prstGeom>
        </p:spPr>
        <p:txBody>
          <a:bodyP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CA" b="1" dirty="0">
                <a:solidFill>
                  <a:srgbClr val="C00000"/>
                </a:solidFill>
              </a:rPr>
              <a:t>Canadian territory</a:t>
            </a:r>
          </a:p>
        </p:txBody>
      </p:sp>
      <p:sp>
        <p:nvSpPr>
          <p:cNvPr id="4" name="ZoneTexte 3"/>
          <p:cNvSpPr txBox="1"/>
          <p:nvPr/>
        </p:nvSpPr>
        <p:spPr>
          <a:xfrm>
            <a:off x="6721068" y="2775324"/>
            <a:ext cx="5470932" cy="2000548"/>
          </a:xfrm>
          <a:prstGeom prst="rect">
            <a:avLst/>
          </a:prstGeom>
          <a:noFill/>
        </p:spPr>
        <p:txBody>
          <a:bodyPr wrap="square" rtlCol="0">
            <a:spAutoFit/>
          </a:bodyPr>
          <a:lstStyle/>
          <a:p>
            <a:r>
              <a:rPr lang="fr-CA" sz="2800" b="1" i="1" dirty="0" err="1">
                <a:solidFill>
                  <a:prstClr val="black"/>
                </a:solidFill>
              </a:rPr>
              <a:t>Map</a:t>
            </a:r>
            <a:r>
              <a:rPr lang="fr-CA" sz="2800" b="1" i="1" dirty="0">
                <a:solidFill>
                  <a:prstClr val="black"/>
                </a:solidFill>
              </a:rPr>
              <a:t> of Canada in 1912</a:t>
            </a:r>
          </a:p>
          <a:p>
            <a:pPr marL="457200" indent="-457200">
              <a:buFont typeface="Wingdings" panose="05000000000000000000" pitchFamily="2" charset="2"/>
              <a:buChar char="Ø"/>
            </a:pPr>
            <a:r>
              <a:rPr lang="fr-CA" sz="2400" dirty="0">
                <a:solidFill>
                  <a:prstClr val="black"/>
                </a:solidFill>
              </a:rPr>
              <a:t>Manitoba, Ontario and Québec </a:t>
            </a:r>
            <a:r>
              <a:rPr lang="fr-CA" sz="2400" dirty="0" err="1">
                <a:solidFill>
                  <a:prstClr val="black"/>
                </a:solidFill>
              </a:rPr>
              <a:t>requested</a:t>
            </a:r>
            <a:r>
              <a:rPr lang="fr-CA" sz="2400" dirty="0">
                <a:solidFill>
                  <a:prstClr val="black"/>
                </a:solidFill>
              </a:rPr>
              <a:t> </a:t>
            </a:r>
            <a:r>
              <a:rPr lang="fr-CA" sz="2400" dirty="0" err="1">
                <a:solidFill>
                  <a:prstClr val="black"/>
                </a:solidFill>
              </a:rPr>
              <a:t>that</a:t>
            </a:r>
            <a:r>
              <a:rPr lang="fr-CA" sz="2400" dirty="0">
                <a:solidFill>
                  <a:prstClr val="black"/>
                </a:solidFill>
              </a:rPr>
              <a:t> </a:t>
            </a:r>
            <a:r>
              <a:rPr lang="fr-CA" sz="2400" dirty="0" err="1">
                <a:solidFill>
                  <a:prstClr val="black"/>
                </a:solidFill>
              </a:rPr>
              <a:t>their</a:t>
            </a:r>
            <a:r>
              <a:rPr lang="fr-CA" sz="2400" dirty="0">
                <a:solidFill>
                  <a:prstClr val="black"/>
                </a:solidFill>
              </a:rPr>
              <a:t> </a:t>
            </a:r>
            <a:r>
              <a:rPr lang="fr-CA" sz="2400" dirty="0" err="1">
                <a:solidFill>
                  <a:prstClr val="black"/>
                </a:solidFill>
              </a:rPr>
              <a:t>borders</a:t>
            </a:r>
            <a:r>
              <a:rPr lang="fr-CA" sz="2400" dirty="0">
                <a:solidFill>
                  <a:prstClr val="black"/>
                </a:solidFill>
              </a:rPr>
              <a:t> </a:t>
            </a:r>
            <a:r>
              <a:rPr lang="fr-CA" sz="2400" dirty="0" err="1">
                <a:solidFill>
                  <a:prstClr val="black"/>
                </a:solidFill>
              </a:rPr>
              <a:t>also</a:t>
            </a:r>
            <a:r>
              <a:rPr lang="fr-CA" sz="2400" dirty="0">
                <a:solidFill>
                  <a:prstClr val="black"/>
                </a:solidFill>
              </a:rPr>
              <a:t> </a:t>
            </a:r>
            <a:r>
              <a:rPr lang="fr-CA" sz="2400" dirty="0" err="1">
                <a:solidFill>
                  <a:prstClr val="black"/>
                </a:solidFill>
              </a:rPr>
              <a:t>be</a:t>
            </a:r>
            <a:r>
              <a:rPr lang="fr-CA" sz="2400" dirty="0">
                <a:solidFill>
                  <a:prstClr val="black"/>
                </a:solidFill>
              </a:rPr>
              <a:t> </a:t>
            </a:r>
            <a:r>
              <a:rPr lang="fr-CA" sz="2400" dirty="0" err="1">
                <a:solidFill>
                  <a:prstClr val="black"/>
                </a:solidFill>
              </a:rPr>
              <a:t>extended</a:t>
            </a:r>
            <a:r>
              <a:rPr lang="fr-CA" sz="2400" dirty="0">
                <a:solidFill>
                  <a:prstClr val="black"/>
                </a:solidFill>
              </a:rPr>
              <a:t> </a:t>
            </a:r>
            <a:r>
              <a:rPr lang="fr-CA" sz="2400" dirty="0" err="1">
                <a:solidFill>
                  <a:prstClr val="black"/>
                </a:solidFill>
              </a:rPr>
              <a:t>northward</a:t>
            </a:r>
            <a:r>
              <a:rPr lang="fr-CA" sz="2400" dirty="0">
                <a:solidFill>
                  <a:prstClr val="black"/>
                </a:solidFill>
              </a:rPr>
              <a:t>, </a:t>
            </a:r>
            <a:r>
              <a:rPr lang="fr-CA" sz="2400" dirty="0" err="1">
                <a:solidFill>
                  <a:prstClr val="black"/>
                </a:solidFill>
              </a:rPr>
              <a:t>which</a:t>
            </a:r>
            <a:r>
              <a:rPr lang="fr-CA" sz="2400" dirty="0">
                <a:solidFill>
                  <a:prstClr val="black"/>
                </a:solidFill>
              </a:rPr>
              <a:t> </a:t>
            </a:r>
            <a:r>
              <a:rPr lang="fr-CA" sz="2400" dirty="0" err="1">
                <a:solidFill>
                  <a:prstClr val="black"/>
                </a:solidFill>
              </a:rPr>
              <a:t>was</a:t>
            </a:r>
            <a:r>
              <a:rPr lang="fr-CA" sz="2400" dirty="0">
                <a:solidFill>
                  <a:prstClr val="black"/>
                </a:solidFill>
              </a:rPr>
              <a:t> </a:t>
            </a:r>
            <a:r>
              <a:rPr lang="fr-CA" sz="2400" dirty="0" err="1">
                <a:solidFill>
                  <a:prstClr val="black"/>
                </a:solidFill>
              </a:rPr>
              <a:t>granted</a:t>
            </a:r>
            <a:r>
              <a:rPr lang="fr-CA" sz="2400" dirty="0">
                <a:solidFill>
                  <a:prstClr val="black"/>
                </a:solidFill>
              </a:rPr>
              <a:t>.</a:t>
            </a:r>
          </a:p>
        </p:txBody>
      </p:sp>
      <p:pic>
        <p:nvPicPr>
          <p:cNvPr id="3074" name="Picture 2" descr="RÃ©sultats de recherche d'images pour Â«Â map of canada 1912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2576"/>
            <a:ext cx="6721069" cy="580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473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C00000"/>
                </a:solidFill>
              </a:rPr>
              <a:t>Governance of First Nations and Inuit populations</a:t>
            </a:r>
          </a:p>
        </p:txBody>
      </p:sp>
      <p:sp>
        <p:nvSpPr>
          <p:cNvPr id="3" name="Espace réservé du contenu 2"/>
          <p:cNvSpPr>
            <a:spLocks noGrp="1"/>
          </p:cNvSpPr>
          <p:nvPr>
            <p:ph idx="1"/>
          </p:nvPr>
        </p:nvSpPr>
        <p:spPr>
          <a:xfrm>
            <a:off x="4965333" y="640263"/>
            <a:ext cx="6968970" cy="5778292"/>
          </a:xfrm>
        </p:spPr>
        <p:txBody>
          <a:bodyPr anchor="ctr">
            <a:normAutofit/>
          </a:bodyPr>
          <a:lstStyle/>
          <a:p>
            <a:pPr>
              <a:lnSpc>
                <a:spcPct val="90000"/>
              </a:lnSpc>
            </a:pPr>
            <a:r>
              <a:rPr lang="en-CA" sz="2400" b="1" u="sng" dirty="0">
                <a:solidFill>
                  <a:schemeClr val="bg1"/>
                </a:solidFill>
              </a:rPr>
              <a:t>By the turn of the 20</a:t>
            </a:r>
            <a:r>
              <a:rPr lang="en-CA" sz="2400" b="1" u="sng" baseline="30000" dirty="0">
                <a:solidFill>
                  <a:schemeClr val="bg1"/>
                </a:solidFill>
              </a:rPr>
              <a:t>th</a:t>
            </a:r>
            <a:r>
              <a:rPr lang="en-CA" sz="2400" b="1" u="sng" dirty="0">
                <a:solidFill>
                  <a:schemeClr val="bg1"/>
                </a:solidFill>
              </a:rPr>
              <a:t> century, Indigenous people:</a:t>
            </a:r>
          </a:p>
          <a:p>
            <a:pPr lvl="1">
              <a:lnSpc>
                <a:spcPct val="90000"/>
              </a:lnSpc>
            </a:pPr>
            <a:r>
              <a:rPr lang="en-CA" sz="1900" dirty="0">
                <a:solidFill>
                  <a:schemeClr val="bg1"/>
                </a:solidFill>
              </a:rPr>
              <a:t>were a minority in Canada</a:t>
            </a:r>
          </a:p>
          <a:p>
            <a:pPr lvl="1">
              <a:lnSpc>
                <a:spcPct val="90000"/>
              </a:lnSpc>
            </a:pPr>
            <a:r>
              <a:rPr lang="en-CA" sz="1900" dirty="0">
                <a:solidFill>
                  <a:schemeClr val="bg1"/>
                </a:solidFill>
              </a:rPr>
              <a:t>were isolated in federally controlled reserves</a:t>
            </a:r>
          </a:p>
          <a:p>
            <a:pPr lvl="2">
              <a:lnSpc>
                <a:spcPct val="90000"/>
              </a:lnSpc>
              <a:buFont typeface="Wingdings" panose="05000000000000000000" pitchFamily="2" charset="2"/>
              <a:buChar char="§"/>
            </a:pPr>
            <a:r>
              <a:rPr lang="en-CA" sz="1900" dirty="0">
                <a:solidFill>
                  <a:schemeClr val="bg1"/>
                </a:solidFill>
              </a:rPr>
              <a:t>malnutrition</a:t>
            </a:r>
          </a:p>
          <a:p>
            <a:pPr lvl="2">
              <a:lnSpc>
                <a:spcPct val="90000"/>
              </a:lnSpc>
              <a:buFont typeface="Wingdings" panose="05000000000000000000" pitchFamily="2" charset="2"/>
              <a:buChar char="§"/>
            </a:pPr>
            <a:r>
              <a:rPr lang="en-CA" sz="1900" dirty="0">
                <a:solidFill>
                  <a:schemeClr val="bg1"/>
                </a:solidFill>
              </a:rPr>
              <a:t>lack of medical care</a:t>
            </a:r>
          </a:p>
          <a:p>
            <a:pPr lvl="2">
              <a:lnSpc>
                <a:spcPct val="90000"/>
              </a:lnSpc>
              <a:buFont typeface="Wingdings" panose="05000000000000000000" pitchFamily="2" charset="2"/>
              <a:buChar char="§"/>
            </a:pPr>
            <a:r>
              <a:rPr lang="en-CA" sz="1900" dirty="0">
                <a:solidFill>
                  <a:schemeClr val="bg1"/>
                </a:solidFill>
              </a:rPr>
              <a:t>overcrowded housing</a:t>
            </a:r>
          </a:p>
          <a:p>
            <a:pPr lvl="2">
              <a:lnSpc>
                <a:spcPct val="90000"/>
              </a:lnSpc>
              <a:buFont typeface="Wingdings" panose="05000000000000000000" pitchFamily="2" charset="2"/>
              <a:buChar char="§"/>
            </a:pPr>
            <a:r>
              <a:rPr lang="en-CA" sz="1900" dirty="0">
                <a:solidFill>
                  <a:schemeClr val="bg1"/>
                </a:solidFill>
              </a:rPr>
              <a:t>spread of serious diseases (like tuberculosis)</a:t>
            </a:r>
          </a:p>
          <a:p>
            <a:pPr lvl="1">
              <a:lnSpc>
                <a:spcPct val="90000"/>
              </a:lnSpc>
            </a:pPr>
            <a:r>
              <a:rPr lang="en-CA" sz="1900" dirty="0">
                <a:solidFill>
                  <a:schemeClr val="bg1"/>
                </a:solidFill>
              </a:rPr>
              <a:t>were trying to survive when the Canadian government wanted to assimilate them (their rights and their cultures were not recognized)</a:t>
            </a:r>
          </a:p>
          <a:p>
            <a:pPr lvl="1">
              <a:lnSpc>
                <a:spcPct val="90000"/>
              </a:lnSpc>
            </a:pPr>
            <a:r>
              <a:rPr lang="en-CA" sz="1900" dirty="0">
                <a:solidFill>
                  <a:schemeClr val="bg1"/>
                </a:solidFill>
              </a:rPr>
              <a:t>had signed treaties with the Canadian government that were often detrimental to them</a:t>
            </a:r>
          </a:p>
          <a:p>
            <a:pPr lvl="1">
              <a:lnSpc>
                <a:spcPct val="90000"/>
              </a:lnSpc>
            </a:pPr>
            <a:r>
              <a:rPr lang="en-CA" sz="1900" dirty="0">
                <a:solidFill>
                  <a:schemeClr val="bg1"/>
                </a:solidFill>
              </a:rPr>
              <a:t>were forced to send their kids to residential schools.</a:t>
            </a:r>
          </a:p>
          <a:p>
            <a:pPr marL="457200" lvl="1" indent="0">
              <a:lnSpc>
                <a:spcPct val="90000"/>
              </a:lnSpc>
              <a:buNone/>
            </a:pPr>
            <a:endParaRPr lang="en-CA" sz="1900" dirty="0">
              <a:solidFill>
                <a:schemeClr val="bg1"/>
              </a:solidFill>
            </a:endParaRPr>
          </a:p>
          <a:p>
            <a:pPr>
              <a:lnSpc>
                <a:spcPct val="90000"/>
              </a:lnSpc>
            </a:pPr>
            <a:r>
              <a:rPr lang="en-CA" sz="1900" b="1" dirty="0">
                <a:solidFill>
                  <a:schemeClr val="bg1"/>
                </a:solidFill>
              </a:rPr>
              <a:t>In the 1940s, they became more politically active, complaining about their living conditions and the government’s failure to respect treaty agreements.</a:t>
            </a:r>
          </a:p>
          <a:p>
            <a:pPr marL="457200" lvl="1" indent="0">
              <a:lnSpc>
                <a:spcPct val="90000"/>
              </a:lnSpc>
              <a:buNone/>
            </a:pPr>
            <a:endParaRPr lang="en-CA" sz="1900" dirty="0">
              <a:solidFill>
                <a:schemeClr val="bg1"/>
              </a:solidFill>
            </a:endParaRPr>
          </a:p>
        </p:txBody>
      </p:sp>
    </p:spTree>
    <p:extLst>
      <p:ext uri="{BB962C8B-B14F-4D97-AF65-F5344CB8AC3E}">
        <p14:creationId xmlns:p14="http://schemas.microsoft.com/office/powerpoint/2010/main" val="421167141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ttachment.outlook.live.net/owa/catherine.hotte@hotmail.ca/service.svc/s/GetAttachmentThumbnail?id=AQMkADAwATMwMAItYTYyYi0wODdjLTAwAi0wMAoARgAAAwMzxJrsa0JLlKcwO%2FyDeDgHAPahzNgHyx5Cqzn5sNLwr5wAAAIBDAAAAPahzNgHyx5Cqzn5sNLwr5wAAYg5tnkAAAABEgAQAFzED45oE6FNiwbeGY7eryc%3D&amp;thumbnailType=2&amp;X-OWA-CANARY=rxnKzPtmuECOzMoyS_IfF_CqpytYntUYSaTpG82ZZj8WSbfNcYMfawx8cqv2AZedDttYdy1aBUo.&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MTk2NjA4LTI3ODc4MzgwNzZcIixcInB1aWRcIjpcIjg0NDQyNzcxNzk3MDA0NFwiLFwib2lkXCI6XCIwMDAzMDAwMC1hNjJiLTA4N2MtMDAwMC0wMDAwMDAwMDAwMDBcIixcInNjb3BlXCI6XCJPd2FEb3dubG9hZFwifSIsImlzcyI6IjAwMDAwMDAyLTAwMDAtMGZmMS1jZTAwLTAwMDAwMDAwMDAwMEA4NGRmOWU3Zi1lOWY2LTQwYWYtYjQzNS1hYWFhYWFhYWFhYWEiLCJhdWQiOiIwMDAwMDAwMi0wMDAwLTBmZjEtY2UwMC0wMDAwMDAwMDAwMDAvYXR0YWNobWVudC5vdXRsb29rLmxpdmUubmV0QDg0ZGY5ZTdmLWU5ZjYtNDBhZi1iNDM1LWFhYWFhYWFhYWFhYSIsImV4cCI6MTUyMzMwNjAwMywibmJmIjoxNTIzMzA1NDAzfQ.cttM3c3FLIh_rgfUfWIcktaYehlaKOIh0fc8XUX6Y6vh5TRFP86nzN_hj4Ctg9_vi_yzT8L1rd_86-e3sutIytB0CNr00JX1WIDIIlrEeDDrbO5jZAJPEUCEFv8Bd_cIfiH45d4TD7vnp7gDz7wjS1Q69N40YN5cp4dTh_w-X76QLlMqVo_eN8asO6uQr8NopE5DChNtJJkGo_CXr9v6xlrOeuSCXXnDDnUeHZFecTE-6sGJ4aOImwUK1NzvdAib-nhUsV7aN0PiAdlCfuKmOv2cEAmV-Pfxb5_oLyploZOhVdNKVTWM-OeUdN_DWGJgEG84Qp4n_qA3GnZxed1nFA&amp;owa=outlook.live.com&amp;is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 y="906444"/>
            <a:ext cx="12178571" cy="504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491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associÃ©e"/>
          <p:cNvPicPr>
            <a:picLocks noChangeAspect="1" noChangeArrowheads="1"/>
          </p:cNvPicPr>
          <p:nvPr/>
        </p:nvPicPr>
        <p:blipFill rotWithShape="1">
          <a:blip r:embed="rId2">
            <a:extLst>
              <a:ext uri="{28A0092B-C50C-407E-A947-70E740481C1C}">
                <a14:useLocalDpi xmlns:a14="http://schemas.microsoft.com/office/drawing/2010/main" val="0"/>
              </a:ext>
            </a:extLst>
          </a:blip>
          <a:srcRect t="14055" b="29615"/>
          <a:stretch/>
        </p:blipFill>
        <p:spPr bwMode="auto">
          <a:xfrm>
            <a:off x="0" y="3001992"/>
            <a:ext cx="12192000" cy="385600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621101" y="1557"/>
            <a:ext cx="10912415" cy="1048090"/>
          </a:xfrm>
        </p:spPr>
        <p:txBody>
          <a:bodyPr>
            <a:normAutofit/>
          </a:bodyPr>
          <a:lstStyle/>
          <a:p>
            <a:pPr algn="ctr"/>
            <a:r>
              <a:rPr lang="en-CA" sz="6000" b="1" dirty="0"/>
              <a:t>2 opposed political doctrines </a:t>
            </a:r>
          </a:p>
        </p:txBody>
      </p:sp>
      <p:sp>
        <p:nvSpPr>
          <p:cNvPr id="3" name="Espace réservé du contenu 2"/>
          <p:cNvSpPr>
            <a:spLocks noGrp="1"/>
          </p:cNvSpPr>
          <p:nvPr>
            <p:ph idx="1"/>
          </p:nvPr>
        </p:nvSpPr>
        <p:spPr>
          <a:xfrm>
            <a:off x="621100" y="1345721"/>
            <a:ext cx="10912415" cy="1181819"/>
          </a:xfrm>
        </p:spPr>
        <p:txBody>
          <a:bodyPr>
            <a:noAutofit/>
          </a:bodyPr>
          <a:lstStyle/>
          <a:p>
            <a:pPr marL="457200" lvl="1" indent="0">
              <a:buNone/>
            </a:pPr>
            <a:endParaRPr lang="en-US" sz="1200" dirty="0"/>
          </a:p>
          <a:p>
            <a:pPr marL="457200" lvl="1" indent="0">
              <a:buNone/>
            </a:pPr>
            <a:endParaRPr lang="en-US" sz="1200" dirty="0"/>
          </a:p>
          <a:p>
            <a:pPr marL="457200" lvl="1" indent="0">
              <a:buNone/>
            </a:pPr>
            <a:endParaRPr lang="en-US" sz="1200" dirty="0"/>
          </a:p>
        </p:txBody>
      </p:sp>
      <p:sp>
        <p:nvSpPr>
          <p:cNvPr id="7" name="ZoneTexte 6"/>
          <p:cNvSpPr txBox="1"/>
          <p:nvPr/>
        </p:nvSpPr>
        <p:spPr>
          <a:xfrm>
            <a:off x="621100" y="1795270"/>
            <a:ext cx="4502989" cy="646331"/>
          </a:xfrm>
          <a:prstGeom prst="rect">
            <a:avLst/>
          </a:prstGeom>
          <a:noFill/>
        </p:spPr>
        <p:txBody>
          <a:bodyPr wrap="square" rtlCol="0">
            <a:spAutoFit/>
          </a:bodyPr>
          <a:lstStyle/>
          <a:p>
            <a:pPr algn="ctr"/>
            <a:r>
              <a:rPr lang="fr-CA" sz="3600" b="1" dirty="0">
                <a:solidFill>
                  <a:srgbClr val="FF0000"/>
                </a:solidFill>
              </a:rPr>
              <a:t>BRITISH IMPERIALISM</a:t>
            </a:r>
          </a:p>
        </p:txBody>
      </p:sp>
      <p:sp>
        <p:nvSpPr>
          <p:cNvPr id="8" name="ZoneTexte 7"/>
          <p:cNvSpPr txBox="1"/>
          <p:nvPr/>
        </p:nvSpPr>
        <p:spPr>
          <a:xfrm>
            <a:off x="7030526" y="1524099"/>
            <a:ext cx="4502989" cy="1200329"/>
          </a:xfrm>
          <a:prstGeom prst="rect">
            <a:avLst/>
          </a:prstGeom>
          <a:noFill/>
        </p:spPr>
        <p:txBody>
          <a:bodyPr wrap="square" rtlCol="0">
            <a:spAutoFit/>
          </a:bodyPr>
          <a:lstStyle/>
          <a:p>
            <a:pPr algn="ctr"/>
            <a:r>
              <a:rPr lang="fr-CA" sz="3600" b="1" dirty="0">
                <a:solidFill>
                  <a:schemeClr val="accent1"/>
                </a:solidFill>
              </a:rPr>
              <a:t>FRENCH-CANADIAN NATIONALISM</a:t>
            </a:r>
          </a:p>
        </p:txBody>
      </p:sp>
    </p:spTree>
    <p:extLst>
      <p:ext uri="{BB962C8B-B14F-4D97-AF65-F5344CB8AC3E}">
        <p14:creationId xmlns:p14="http://schemas.microsoft.com/office/powerpoint/2010/main" val="5801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title"/>
          </p:nvPr>
        </p:nvSpPr>
        <p:spPr>
          <a:xfrm>
            <a:off x="804671" y="640263"/>
            <a:ext cx="3284331" cy="5254510"/>
          </a:xfrm>
        </p:spPr>
        <p:txBody>
          <a:bodyPr>
            <a:normAutofit/>
          </a:bodyPr>
          <a:lstStyle/>
          <a:p>
            <a:r>
              <a:rPr lang="en-CA" b="1" dirty="0">
                <a:solidFill>
                  <a:srgbClr val="FF0000"/>
                </a:solidFill>
              </a:rPr>
              <a:t>Imperialism</a:t>
            </a:r>
            <a:r>
              <a:rPr lang="en-CA" b="1" dirty="0"/>
              <a:t> VS </a:t>
            </a:r>
            <a:br>
              <a:rPr lang="en-CA" b="1" dirty="0"/>
            </a:br>
            <a:r>
              <a:rPr lang="en-CA" b="1" dirty="0">
                <a:solidFill>
                  <a:srgbClr val="00B0F0"/>
                </a:solidFill>
              </a:rPr>
              <a:t>French- Canadian nationalism</a:t>
            </a:r>
          </a:p>
        </p:txBody>
      </p:sp>
      <p:sp>
        <p:nvSpPr>
          <p:cNvPr id="3" name="Espace réservé du contenu 2"/>
          <p:cNvSpPr>
            <a:spLocks noGrp="1"/>
          </p:cNvSpPr>
          <p:nvPr>
            <p:ph idx="1"/>
          </p:nvPr>
        </p:nvSpPr>
        <p:spPr>
          <a:xfrm>
            <a:off x="5358384" y="640263"/>
            <a:ext cx="6433566" cy="5254510"/>
          </a:xfrm>
        </p:spPr>
        <p:txBody>
          <a:bodyPr anchor="ctr">
            <a:normAutofit/>
          </a:bodyPr>
          <a:lstStyle/>
          <a:p>
            <a:r>
              <a:rPr lang="en-US" sz="2800" b="1" u="sng" dirty="0">
                <a:solidFill>
                  <a:srgbClr val="FF0000"/>
                </a:solidFill>
              </a:rPr>
              <a:t>English-Canadian imperialists:</a:t>
            </a:r>
          </a:p>
          <a:p>
            <a:pPr lvl="1">
              <a:buFont typeface="Cambria Math" panose="02040503050406030204" pitchFamily="18" charset="0"/>
              <a:buChar char="̶"/>
            </a:pPr>
            <a:r>
              <a:rPr lang="en-US" sz="2400" dirty="0">
                <a:solidFill>
                  <a:schemeClr val="bg1"/>
                </a:solidFill>
              </a:rPr>
              <a:t>were </a:t>
            </a:r>
            <a:r>
              <a:rPr lang="en-US" sz="2400" b="1" dirty="0">
                <a:solidFill>
                  <a:schemeClr val="bg1"/>
                </a:solidFill>
              </a:rPr>
              <a:t>proud to belong to the British Empire</a:t>
            </a:r>
            <a:r>
              <a:rPr lang="en-US" sz="2400" dirty="0">
                <a:solidFill>
                  <a:schemeClr val="bg1"/>
                </a:solidFill>
              </a:rPr>
              <a:t>.</a:t>
            </a:r>
            <a:endParaRPr lang="en-US" sz="2400" b="1" dirty="0">
              <a:solidFill>
                <a:schemeClr val="bg1"/>
              </a:solidFill>
            </a:endParaRPr>
          </a:p>
          <a:p>
            <a:pPr lvl="1">
              <a:buFont typeface="Cambria Math" panose="02040503050406030204" pitchFamily="18" charset="0"/>
              <a:buChar char="̶"/>
            </a:pPr>
            <a:r>
              <a:rPr lang="en-US" sz="2400" dirty="0">
                <a:solidFill>
                  <a:schemeClr val="bg1"/>
                </a:solidFill>
              </a:rPr>
              <a:t>believed that Canada should be involved in the Empire’s expansion throughout the world.</a:t>
            </a:r>
          </a:p>
          <a:p>
            <a:pPr lvl="1">
              <a:buFont typeface="Cambria Math" panose="02040503050406030204" pitchFamily="18" charset="0"/>
              <a:buChar char="̶"/>
            </a:pPr>
            <a:r>
              <a:rPr lang="en-US" sz="2400" dirty="0">
                <a:solidFill>
                  <a:schemeClr val="bg1"/>
                </a:solidFill>
              </a:rPr>
              <a:t>some believed in the superiority of the “Anglo-Saxon” race, and the need to protect it and perpetuate it. </a:t>
            </a:r>
          </a:p>
          <a:p>
            <a:pPr marL="457200" lvl="1" indent="0">
              <a:buNone/>
            </a:pPr>
            <a:endParaRPr lang="en-US" sz="2400" dirty="0">
              <a:solidFill>
                <a:schemeClr val="bg1"/>
              </a:solidFill>
            </a:endParaRPr>
          </a:p>
          <a:p>
            <a:pPr marL="457200" lvl="1" indent="0">
              <a:buNone/>
            </a:pPr>
            <a:r>
              <a:rPr lang="en-US" sz="2400" dirty="0">
                <a:solidFill>
                  <a:schemeClr val="bg1"/>
                </a:solidFill>
              </a:rPr>
              <a:t>There were also a few French-Canadian imperialists!</a:t>
            </a:r>
          </a:p>
          <a:p>
            <a:pPr marL="457200" lvl="1" indent="0">
              <a:buNone/>
            </a:pPr>
            <a:endParaRPr lang="en-US" sz="2200" dirty="0">
              <a:solidFill>
                <a:schemeClr val="bg1"/>
              </a:solidFill>
            </a:endParaRPr>
          </a:p>
        </p:txBody>
      </p:sp>
    </p:spTree>
    <p:extLst>
      <p:ext uri="{BB962C8B-B14F-4D97-AF65-F5344CB8AC3E}">
        <p14:creationId xmlns:p14="http://schemas.microsoft.com/office/powerpoint/2010/main" val="15132076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095870" y="1813172"/>
            <a:ext cx="3096130" cy="3662541"/>
          </a:xfrm>
          <a:prstGeom prst="rect">
            <a:avLst/>
          </a:prstGeom>
          <a:noFill/>
        </p:spPr>
        <p:txBody>
          <a:bodyPr wrap="square" rtlCol="0">
            <a:spAutoFit/>
          </a:bodyPr>
          <a:lstStyle/>
          <a:p>
            <a:r>
              <a:rPr lang="fr-CA" sz="2800" b="1" i="1" dirty="0"/>
              <a:t>The Royal Union Flag or Union Jack (1801-1965)</a:t>
            </a:r>
          </a:p>
          <a:p>
            <a:endParaRPr lang="fr-CA" sz="2800" dirty="0"/>
          </a:p>
          <a:p>
            <a:pPr marL="342900" indent="-342900">
              <a:buFont typeface="Wingdings" panose="05000000000000000000" pitchFamily="2" charset="2"/>
              <a:buChar char="Ø"/>
            </a:pPr>
            <a:r>
              <a:rPr lang="fr-CA" sz="2400" dirty="0"/>
              <a:t>The British flag</a:t>
            </a:r>
          </a:p>
          <a:p>
            <a:pPr marL="342900" indent="-342900">
              <a:buFont typeface="Wingdings" panose="05000000000000000000" pitchFamily="2" charset="2"/>
              <a:buChar char="Ø"/>
            </a:pPr>
            <a:r>
              <a:rPr lang="fr-CA" sz="2400" dirty="0"/>
              <a:t>It </a:t>
            </a:r>
            <a:r>
              <a:rPr lang="fr-CA" sz="2400" dirty="0" err="1"/>
              <a:t>was</a:t>
            </a:r>
            <a:r>
              <a:rPr lang="fr-CA" sz="2400" dirty="0"/>
              <a:t> </a:t>
            </a:r>
            <a:r>
              <a:rPr lang="fr-CA" sz="2400" dirty="0" err="1"/>
              <a:t>used</a:t>
            </a:r>
            <a:r>
              <a:rPr lang="fr-CA" sz="2400" dirty="0"/>
              <a:t> </a:t>
            </a:r>
            <a:r>
              <a:rPr lang="fr-CA" sz="2400" dirty="0" err="1"/>
              <a:t>across</a:t>
            </a:r>
            <a:r>
              <a:rPr lang="fr-CA" sz="2400" dirty="0"/>
              <a:t> British </a:t>
            </a:r>
            <a:r>
              <a:rPr lang="fr-CA" sz="2400" dirty="0" err="1"/>
              <a:t>North</a:t>
            </a:r>
            <a:r>
              <a:rPr lang="fr-CA" sz="2400" dirty="0"/>
              <a:t> </a:t>
            </a:r>
            <a:r>
              <a:rPr lang="fr-CA" sz="2400" dirty="0" err="1"/>
              <a:t>America</a:t>
            </a:r>
            <a:r>
              <a:rPr lang="fr-CA" sz="2400" dirty="0"/>
              <a:t> and in Canada.</a:t>
            </a:r>
          </a:p>
        </p:txBody>
      </p:sp>
      <p:pic>
        <p:nvPicPr>
          <p:cNvPr id="2054" name="Picture 6" descr="RÃ©sultats de recherche d'images pour Â«Â the union jackÂ Â»">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5031"/>
            <a:ext cx="9095870" cy="454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36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s de recherche d'images pour Â«Â canadian postage stamp issued on december 7 1898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587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9095870" y="859065"/>
            <a:ext cx="3096130" cy="5139869"/>
          </a:xfrm>
          <a:prstGeom prst="rect">
            <a:avLst/>
          </a:prstGeom>
          <a:noFill/>
        </p:spPr>
        <p:txBody>
          <a:bodyPr wrap="square" rtlCol="0">
            <a:spAutoFit/>
          </a:bodyPr>
          <a:lstStyle/>
          <a:p>
            <a:r>
              <a:rPr lang="fr-CA" sz="2800" b="1" i="1" dirty="0"/>
              <a:t>A Canadian postage </a:t>
            </a:r>
            <a:r>
              <a:rPr lang="fr-CA" sz="2800" b="1" i="1" dirty="0" err="1"/>
              <a:t>stamp</a:t>
            </a:r>
            <a:r>
              <a:rPr lang="fr-CA" sz="2800" b="1" i="1" dirty="0"/>
              <a:t> </a:t>
            </a:r>
            <a:r>
              <a:rPr lang="fr-CA" sz="2800" b="1" i="1" dirty="0" err="1"/>
              <a:t>issued</a:t>
            </a:r>
            <a:r>
              <a:rPr lang="fr-CA" sz="2800" b="1" i="1" dirty="0"/>
              <a:t> on </a:t>
            </a:r>
            <a:r>
              <a:rPr lang="fr-CA" sz="2800" b="1" i="1" dirty="0" err="1"/>
              <a:t>December</a:t>
            </a:r>
            <a:r>
              <a:rPr lang="fr-CA" sz="2800" b="1" i="1" dirty="0"/>
              <a:t> 7, 1898</a:t>
            </a:r>
          </a:p>
          <a:p>
            <a:endParaRPr lang="fr-CA" sz="2400" i="1" dirty="0"/>
          </a:p>
          <a:p>
            <a:pPr marL="342900" indent="-342900">
              <a:buFont typeface="Wingdings" panose="05000000000000000000" pitchFamily="2" charset="2"/>
              <a:buChar char="Ø"/>
            </a:pPr>
            <a:r>
              <a:rPr lang="fr-CA" sz="2400" dirty="0"/>
              <a:t>It captures the feeling of</a:t>
            </a:r>
            <a:r>
              <a:rPr lang="fr-CA" sz="2400" b="1" dirty="0"/>
              <a:t> </a:t>
            </a:r>
            <a:r>
              <a:rPr lang="fr-CA" sz="2400" b="1" dirty="0" err="1"/>
              <a:t>pride</a:t>
            </a:r>
            <a:r>
              <a:rPr lang="fr-CA" sz="2400" b="1" dirty="0"/>
              <a:t> </a:t>
            </a:r>
            <a:r>
              <a:rPr lang="fr-CA" sz="2400" dirty="0"/>
              <a:t>in </a:t>
            </a:r>
            <a:r>
              <a:rPr lang="fr-CA" sz="2400" dirty="0" err="1"/>
              <a:t>belonging</a:t>
            </a:r>
            <a:r>
              <a:rPr lang="fr-CA" sz="2400" dirty="0"/>
              <a:t> to the British Empire. </a:t>
            </a:r>
          </a:p>
          <a:p>
            <a:pPr marL="342900" indent="-342900">
              <a:buFont typeface="Wingdings" panose="05000000000000000000" pitchFamily="2" charset="2"/>
              <a:buChar char="Ø"/>
            </a:pPr>
            <a:r>
              <a:rPr lang="fr-CA" sz="2400" dirty="0"/>
              <a:t>All of the </a:t>
            </a:r>
            <a:r>
              <a:rPr lang="fr-CA" sz="2400" dirty="0" err="1"/>
              <a:t>territories</a:t>
            </a:r>
            <a:r>
              <a:rPr lang="fr-CA" sz="2400" dirty="0"/>
              <a:t> in the British Empire are </a:t>
            </a:r>
            <a:r>
              <a:rPr lang="fr-CA" sz="2400" dirty="0" err="1"/>
              <a:t>represented</a:t>
            </a:r>
            <a:r>
              <a:rPr lang="fr-CA" sz="2400" dirty="0"/>
              <a:t> in </a:t>
            </a:r>
            <a:r>
              <a:rPr lang="fr-CA" sz="2400" b="1" dirty="0" err="1">
                <a:solidFill>
                  <a:srgbClr val="FF0000"/>
                </a:solidFill>
              </a:rPr>
              <a:t>red</a:t>
            </a:r>
            <a:r>
              <a:rPr lang="fr-CA" sz="2400" dirty="0"/>
              <a:t>.</a:t>
            </a:r>
            <a:endParaRPr lang="fr-CA" sz="2800" dirty="0"/>
          </a:p>
        </p:txBody>
      </p:sp>
    </p:spTree>
    <p:extLst>
      <p:ext uri="{BB962C8B-B14F-4D97-AF65-F5344CB8AC3E}">
        <p14:creationId xmlns:p14="http://schemas.microsoft.com/office/powerpoint/2010/main" val="30077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ttachment.outlook.live.net/owa/catherine.hotte@hotmail.ca/service.svc/s/GetAttachmentThumbnail?id=AQMkADAwATMwMAItYTYyYi0wODdjLTAwAi0wMAoARgAAAwMzxJrsa0JLlKcwO%2FyDeDgHAPahzNgHyx5Cqzn5sNLwr5wAAAIBDAAAAPahzNgHyx5Cqzn5sNLwr5wAAYg5tnoAAAABEgAQAL2CkKUSXsRPuo4RAC%2FDwgM%3D&amp;thumbnailType=2&amp;X-OWA-CANARY=Yp6ArxJ1tEKvSFH1_z2M_aA3rlZcntUYZWFSzA7p90S5pc_0zVxPqUNQWC8qOGJzxIS2y4c-7Fw.&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MTk2NjA4LTI3ODc4MzgwNzZcIixcInB1aWRcIjpcIjg0NDQyNzcxNzk3MDA0NFwiLFwib2lkXCI6XCIwMDAzMDAwMC1hNjJiLTA4N2MtMDAwMC0wMDAwMDAwMDAwMDBcIixcInNjb3BlXCI6XCJPd2FEb3dubG9hZFwifSIsImlzcyI6IjAwMDAwMDAyLTAwMDAtMGZmMS1jZTAwLTAwMDAwMDAwMDAwMEA4NGRmOWU3Zi1lOWY2LTQwYWYtYjQzNS1hYWFhYWFhYWFhYWEiLCJhdWQiOiIwMDAwMDAwMi0wMDAwLTBmZjEtY2UwMC0wMDAwMDAwMDAwMDAvYXR0YWNobWVudC5vdXRsb29rLmxpdmUubmV0QDg0ZGY5ZTdmLWU5ZjYtNDBhZi1iNDM1LWFhYWFhYWFhYWFhYSIsImV4cCI6MTUyMzMwNzgwNSwibmJmIjoxNTIzMzA3MjA1fQ.Zta7CC8PEblSZZwu1wGmFKkldr5-6B-rRR7_bssRNsLqWlsFhDSgTGMjzPbhIN2b2pXhbZCjhoOiStTUjC1S8MDI0fJ-s6zQHUMZqzfNrXLxpUXsOp2Pb8y-gXDucc_3GhoE-XkiZdTcwviDnaHvmXGv6CrsdXPEz54JPmbufTGI5eEBRni8fov0qAl8txZ8yNyU4hbV4Q1wlhBWCo6ylfFSrkxGaln6v6-NYceGYUXiJ4NwtwhCe2g1gyPaLYWVKV9H_wabCGA3lTMQH37VHHknhtWp7NNTszzH-DMMnM-RKiUdjvxca6mLu-FUThWUR-wc8ctvt6VEwR2f7VvtQw&amp;owa=outlook.live.com&amp;is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018" y="0"/>
            <a:ext cx="89539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0734"/>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6E747A"/>
      </a:dk2>
      <a:lt2>
        <a:srgbClr val="E7E6E6"/>
      </a:lt2>
      <a:accent1>
        <a:srgbClr val="5B9BD5"/>
      </a:accent1>
      <a:accent2>
        <a:srgbClr val="ED7D31"/>
      </a:accent2>
      <a:accent3>
        <a:srgbClr val="A5A5A5"/>
      </a:accent3>
      <a:accent4>
        <a:srgbClr val="FFC000"/>
      </a:accent4>
      <a:accent5>
        <a:srgbClr val="4472C4"/>
      </a:accent5>
      <a:accent6>
        <a:srgbClr val="70AD47"/>
      </a:accent6>
      <a:hlink>
        <a:srgbClr val="085296"/>
      </a:hlink>
      <a:folHlink>
        <a:srgbClr val="9933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1325</Words>
  <Application>Microsoft Office PowerPoint</Application>
  <PresentationFormat>Widescreen</PresentationFormat>
  <Paragraphs>120</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 Math</vt:lpstr>
      <vt:lpstr>Wingdings</vt:lpstr>
      <vt:lpstr>Blank</vt:lpstr>
      <vt:lpstr>CHAPTER 2  1896-1945 Nationalisms and  Canadian Autonomy</vt:lpstr>
      <vt:lpstr>PART 1  Canada’s place in the British Empire</vt:lpstr>
      <vt:lpstr>PowerPoint Presentation</vt:lpstr>
      <vt:lpstr>PowerPoint Presentation</vt:lpstr>
      <vt:lpstr>2 opposed political doctrines </vt:lpstr>
      <vt:lpstr>Imperialism VS  French- Canadian nationalism</vt:lpstr>
      <vt:lpstr>PowerPoint Presentation</vt:lpstr>
      <vt:lpstr>PowerPoint Presentation</vt:lpstr>
      <vt:lpstr>PowerPoint Presentation</vt:lpstr>
      <vt:lpstr>PowerPoint Presentation</vt:lpstr>
      <vt:lpstr>PowerPoint Presentation</vt:lpstr>
      <vt:lpstr>Imperialism VS  French- Canadian nationalism</vt:lpstr>
      <vt:lpstr>PowerPoint Presentation</vt:lpstr>
      <vt:lpstr>Imperialism VS  French- Canadian nationalism</vt:lpstr>
      <vt:lpstr>PowerPoint Presentation</vt:lpstr>
      <vt:lpstr>Imperialism VS  French- Canadian nationalism</vt:lpstr>
      <vt:lpstr>PowerPoint Presentation</vt:lpstr>
      <vt:lpstr>Imperialism VS  French- Canadian nationalism</vt:lpstr>
      <vt:lpstr>Canadian military support</vt:lpstr>
      <vt:lpstr>PowerPoint Presentation</vt:lpstr>
      <vt:lpstr>Canadian military support</vt:lpstr>
      <vt:lpstr>Canadian military support</vt:lpstr>
      <vt:lpstr>Canadian military support</vt:lpstr>
      <vt:lpstr>PowerPoint Presentation</vt:lpstr>
      <vt:lpstr>PowerPoint Presentation</vt:lpstr>
      <vt:lpstr>Canadian military support</vt:lpstr>
      <vt:lpstr>PowerPoint Presentation</vt:lpstr>
      <vt:lpstr>Canadian military support</vt:lpstr>
      <vt:lpstr>Canadian military support</vt:lpstr>
      <vt:lpstr>PowerPoint Presentation</vt:lpstr>
      <vt:lpstr>Canadian military support</vt:lpstr>
      <vt:lpstr>PowerPoint Presentation</vt:lpstr>
      <vt:lpstr>PowerPoint Presentation</vt:lpstr>
      <vt:lpstr>PowerPoint Presentation</vt:lpstr>
      <vt:lpstr>Governance of First Nations and Inuit populations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1896-1945 Nationalisms and  Canadian Autonomy</dc:title>
  <dc:creator>Catherine Hotte</dc:creator>
  <cp:lastModifiedBy>Catherine Hotte</cp:lastModifiedBy>
  <cp:revision>9</cp:revision>
  <dcterms:created xsi:type="dcterms:W3CDTF">2020-11-09T16:56:28Z</dcterms:created>
  <dcterms:modified xsi:type="dcterms:W3CDTF">2020-11-10T02:17:44Z</dcterms:modified>
</cp:coreProperties>
</file>